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1.xml" ContentType="application/vnd.openxmlformats-officedocument.themeOverride+xml"/>
  <Override PartName="/ppt/notesSlides/notesSlide21.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2.xml" ContentType="application/vnd.openxmlformats-officedocument.themeOverr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4" r:id="rId1"/>
  </p:sldMasterIdLst>
  <p:notesMasterIdLst>
    <p:notesMasterId r:id="rId33"/>
  </p:notesMasterIdLst>
  <p:sldIdLst>
    <p:sldId id="427" r:id="rId2"/>
    <p:sldId id="434" r:id="rId3"/>
    <p:sldId id="442" r:id="rId4"/>
    <p:sldId id="404" r:id="rId5"/>
    <p:sldId id="446" r:id="rId6"/>
    <p:sldId id="450" r:id="rId7"/>
    <p:sldId id="405" r:id="rId8"/>
    <p:sldId id="451" r:id="rId9"/>
    <p:sldId id="460" r:id="rId10"/>
    <p:sldId id="448" r:id="rId11"/>
    <p:sldId id="435" r:id="rId12"/>
    <p:sldId id="452" r:id="rId13"/>
    <p:sldId id="453" r:id="rId14"/>
    <p:sldId id="436" r:id="rId15"/>
    <p:sldId id="410" r:id="rId16"/>
    <p:sldId id="445" r:id="rId17"/>
    <p:sldId id="459" r:id="rId18"/>
    <p:sldId id="431" r:id="rId19"/>
    <p:sldId id="406" r:id="rId20"/>
    <p:sldId id="458" r:id="rId21"/>
    <p:sldId id="437" r:id="rId22"/>
    <p:sldId id="413" r:id="rId23"/>
    <p:sldId id="414" r:id="rId24"/>
    <p:sldId id="438" r:id="rId25"/>
    <p:sldId id="464" r:id="rId26"/>
    <p:sldId id="461" r:id="rId27"/>
    <p:sldId id="462" r:id="rId28"/>
    <p:sldId id="463" r:id="rId29"/>
    <p:sldId id="457" r:id="rId30"/>
    <p:sldId id="439" r:id="rId31"/>
    <p:sldId id="424" r:id="rId32"/>
  </p:sldIdLst>
  <p:sldSz cx="12192000" cy="6858000"/>
  <p:notesSz cx="6797675" cy="9926638"/>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6DB00"/>
    <a:srgbClr val="00A651"/>
    <a:srgbClr val="FFF200"/>
    <a:srgbClr val="EE1D25"/>
    <a:srgbClr val="AF66CC"/>
    <a:srgbClr val="646464"/>
    <a:srgbClr val="D5AEE4"/>
    <a:srgbClr val="080808"/>
    <a:srgbClr val="81398B"/>
    <a:srgbClr val="FF882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073A0DAA-6AF3-43AB-8588-CEC1D06C72B9}" styleName="Style moye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Style moyen 2 - Accentuation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0A15C55-8517-42AA-B614-E9B94910E393}" styleName="Style moyen 2 - Accentuation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Style moyen 2 - Accentuation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74C1A8A3-306A-4EB7-A6B1-4F7E0EB9C5D6}" styleName="Style moyen 3 - Accentuation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BDBED569-4797-4DF1-A0F4-6AAB3CD982D8}" styleName="Style léger 3 - Accentuation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5940675A-B579-460E-94D1-54222C63F5DA}" styleName="Aucun style, grille du tableau">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16DA210-FB5B-4158-B5E0-FEB733F419BA}" styleName="Style clair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F5AB1C69-6EDB-4FF4-983F-18BD219EF322}" styleName="Style moyen 2 - Accentuation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10A1B5D5-9B99-4C35-A422-299274C87663}" styleName="Style moyen 1 - Accentuation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81" autoAdjust="0"/>
    <p:restoredTop sz="94660"/>
  </p:normalViewPr>
  <p:slideViewPr>
    <p:cSldViewPr snapToGrid="0">
      <p:cViewPr varScale="1">
        <p:scale>
          <a:sx n="112" d="100"/>
          <a:sy n="112" d="100"/>
        </p:scale>
        <p:origin x="378" y="9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0.18262448554877386"/>
          <c:y val="0.22218061864546579"/>
          <c:w val="0.66319449048631751"/>
          <c:h val="0.6386726844047107"/>
        </c:manualLayout>
      </c:layout>
      <c:pie3DChart>
        <c:varyColors val="1"/>
        <c:dLbls>
          <c:dLblPos val="outEnd"/>
          <c:showLegendKey val="0"/>
          <c:showVal val="0"/>
          <c:showCatName val="1"/>
          <c:showSerName val="0"/>
          <c:showPercent val="0"/>
          <c:showBubbleSize val="0"/>
          <c:showLeaderLines val="0"/>
        </c:dLbls>
      </c:pie3D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fr-FR"/>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0.21439857992434486"/>
          <c:y val="0.25637273129728905"/>
          <c:w val="0.60254702339422761"/>
          <c:h val="0.58236197684067592"/>
        </c:manualLayout>
      </c:layout>
      <c:pie3DChart>
        <c:varyColors val="1"/>
        <c:ser>
          <c:idx val="0"/>
          <c:order val="0"/>
          <c:dPt>
            <c:idx val="0"/>
            <c:bubble3D val="0"/>
            <c:spPr>
              <a:solidFill>
                <a:schemeClr val="accent1"/>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1-12C9-45BF-8E52-835ECF6F54DB}"/>
              </c:ext>
            </c:extLst>
          </c:dPt>
          <c:dPt>
            <c:idx val="1"/>
            <c:bubble3D val="0"/>
            <c:spPr>
              <a:solidFill>
                <a:schemeClr val="accent2"/>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3-12C9-45BF-8E52-835ECF6F54DB}"/>
              </c:ext>
            </c:extLst>
          </c:dPt>
          <c:dPt>
            <c:idx val="2"/>
            <c:bubble3D val="0"/>
            <c:spPr>
              <a:solidFill>
                <a:schemeClr val="accent3"/>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5-12C9-45BF-8E52-835ECF6F54DB}"/>
              </c:ext>
            </c:extLst>
          </c:dPt>
          <c:dPt>
            <c:idx val="3"/>
            <c:bubble3D val="0"/>
            <c:spPr>
              <a:solidFill>
                <a:schemeClr val="accent4"/>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7-12C9-45BF-8E52-835ECF6F54DB}"/>
              </c:ext>
            </c:extLst>
          </c:dPt>
          <c:dPt>
            <c:idx val="4"/>
            <c:bubble3D val="0"/>
            <c:spPr>
              <a:solidFill>
                <a:schemeClr val="accent5"/>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9-12C9-45BF-8E52-835ECF6F54DB}"/>
              </c:ext>
            </c:extLst>
          </c:dPt>
          <c:dPt>
            <c:idx val="5"/>
            <c:bubble3D val="0"/>
            <c:spPr>
              <a:solidFill>
                <a:schemeClr val="accent6"/>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B-12C9-45BF-8E52-835ECF6F54DB}"/>
              </c:ext>
            </c:extLst>
          </c:dPt>
          <c:dPt>
            <c:idx val="6"/>
            <c:bubble3D val="0"/>
            <c:spPr>
              <a:solidFill>
                <a:schemeClr val="accent1">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D-12C9-45BF-8E52-835ECF6F54DB}"/>
              </c:ext>
            </c:extLst>
          </c:dPt>
          <c:dLbls>
            <c:dLbl>
              <c:idx val="0"/>
              <c:layout>
                <c:manualLayout>
                  <c:x val="9.6443640747438213E-3"/>
                  <c:y val="-5.1211698157444585E-2"/>
                </c:manualLayout>
              </c:layout>
              <c:spPr>
                <a:noFill/>
                <a:ln>
                  <a:noFill/>
                </a:ln>
                <a:effectLst/>
              </c:spPr>
              <c:txPr>
                <a:bodyPr rot="0" spcFirstLastPara="1" vertOverflow="ellipsis" vert="horz" wrap="square" lIns="38100" tIns="19050" rIns="38100" bIns="19050" anchor="ctr" anchorCtr="1">
                  <a:spAutoFit/>
                </a:bodyPr>
                <a:lstStyle/>
                <a:p>
                  <a:pPr>
                    <a:defRPr sz="1000" b="1" i="0" u="none" strike="noStrike" kern="1200" spc="0" baseline="0">
                      <a:solidFill>
                        <a:schemeClr val="accent1"/>
                      </a:solidFill>
                      <a:latin typeface="+mn-lt"/>
                      <a:ea typeface="+mn-ea"/>
                      <a:cs typeface="+mn-cs"/>
                    </a:defRPr>
                  </a:pPr>
                  <a:endParaRPr lang="fr-FR"/>
                </a:p>
              </c:txPr>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1-12C9-45BF-8E52-835ECF6F54DB}"/>
                </c:ext>
              </c:extLst>
            </c:dLbl>
            <c:dLbl>
              <c:idx val="1"/>
              <c:layout>
                <c:manualLayout>
                  <c:x val="0.16395418927064487"/>
                  <c:y val="-5.1211698157444592E-2"/>
                </c:manualLayout>
              </c:layout>
              <c:spPr>
                <a:noFill/>
                <a:ln>
                  <a:noFill/>
                </a:ln>
                <a:effectLst/>
              </c:spPr>
              <c:txPr>
                <a:bodyPr rot="0" spcFirstLastPara="1" vertOverflow="ellipsis" vert="horz" wrap="square" lIns="38100" tIns="19050" rIns="38100" bIns="19050" anchor="ctr" anchorCtr="1">
                  <a:spAutoFit/>
                </a:bodyPr>
                <a:lstStyle/>
                <a:p>
                  <a:pPr>
                    <a:defRPr sz="1000" b="1" i="0" u="none" strike="noStrike" kern="1200" spc="0" baseline="0">
                      <a:solidFill>
                        <a:schemeClr val="accent2"/>
                      </a:solidFill>
                      <a:latin typeface="+mn-lt"/>
                      <a:ea typeface="+mn-ea"/>
                      <a:cs typeface="+mn-cs"/>
                    </a:defRPr>
                  </a:pPr>
                  <a:endParaRPr lang="fr-FR"/>
                </a:p>
              </c:txPr>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3-12C9-45BF-8E52-835ECF6F54DB}"/>
                </c:ext>
              </c:extLst>
            </c:dLbl>
            <c:dLbl>
              <c:idx val="2"/>
              <c:layout>
                <c:manualLayout>
                  <c:x val="5.904420175326168E-2"/>
                  <c:y val="-7.3159568796349727E-3"/>
                </c:manualLayout>
              </c:layout>
              <c:spPr>
                <a:noFill/>
                <a:ln>
                  <a:noFill/>
                </a:ln>
                <a:effectLst/>
              </c:spPr>
              <c:txPr>
                <a:bodyPr rot="0" spcFirstLastPara="1" vertOverflow="ellipsis" vert="horz" wrap="square" lIns="38100" tIns="19050" rIns="38100" bIns="19050" anchor="ctr" anchorCtr="1">
                  <a:spAutoFit/>
                </a:bodyPr>
                <a:lstStyle/>
                <a:p>
                  <a:pPr>
                    <a:defRPr sz="1000" b="1" i="0" u="none" strike="noStrike" kern="1200" spc="0" baseline="0">
                      <a:solidFill>
                        <a:schemeClr val="accent3"/>
                      </a:solidFill>
                      <a:latin typeface="+mn-lt"/>
                      <a:ea typeface="+mn-ea"/>
                      <a:cs typeface="+mn-cs"/>
                    </a:defRPr>
                  </a:pPr>
                  <a:endParaRPr lang="fr-FR"/>
                </a:p>
              </c:txPr>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5-12C9-45BF-8E52-835ECF6F54DB}"/>
                </c:ext>
              </c:extLst>
            </c:dLbl>
            <c:dLbl>
              <c:idx val="3"/>
              <c:layout>
                <c:manualLayout>
                  <c:x val="7.715491259795057E-2"/>
                  <c:y val="2.5605849078722154E-2"/>
                </c:manualLayout>
              </c:layout>
              <c:spPr>
                <a:noFill/>
                <a:ln>
                  <a:noFill/>
                </a:ln>
                <a:effectLst/>
              </c:spPr>
              <c:txPr>
                <a:bodyPr rot="0" spcFirstLastPara="1" vertOverflow="ellipsis" vert="horz" wrap="square" lIns="38100" tIns="19050" rIns="38100" bIns="19050" anchor="ctr" anchorCtr="1">
                  <a:spAutoFit/>
                </a:bodyPr>
                <a:lstStyle/>
                <a:p>
                  <a:pPr>
                    <a:defRPr sz="1000" b="1" i="0" u="none" strike="noStrike" kern="1200" spc="0" baseline="0">
                      <a:solidFill>
                        <a:schemeClr val="accent4"/>
                      </a:solidFill>
                      <a:latin typeface="+mn-lt"/>
                      <a:ea typeface="+mn-ea"/>
                      <a:cs typeface="+mn-cs"/>
                    </a:defRPr>
                  </a:pPr>
                  <a:endParaRPr lang="fr-FR"/>
                </a:p>
              </c:txPr>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7-12C9-45BF-8E52-835ECF6F54DB}"/>
                </c:ext>
              </c:extLst>
            </c:dLbl>
            <c:dLbl>
              <c:idx val="4"/>
              <c:layout>
                <c:manualLayout>
                  <c:x val="-2.8933092224231471E-2"/>
                  <c:y val="0.12802924539361143"/>
                </c:manualLayout>
              </c:layout>
              <c:spPr>
                <a:noFill/>
                <a:ln>
                  <a:noFill/>
                </a:ln>
                <a:effectLst/>
              </c:spPr>
              <c:txPr>
                <a:bodyPr rot="0" spcFirstLastPara="1" vertOverflow="ellipsis" vert="horz" wrap="square" lIns="38100" tIns="19050" rIns="38100" bIns="19050" anchor="ctr" anchorCtr="1">
                  <a:spAutoFit/>
                </a:bodyPr>
                <a:lstStyle/>
                <a:p>
                  <a:pPr>
                    <a:defRPr sz="1000" b="1" i="0" u="none" strike="noStrike" kern="1200" spc="0" baseline="0">
                      <a:solidFill>
                        <a:schemeClr val="accent5"/>
                      </a:solidFill>
                      <a:latin typeface="+mn-lt"/>
                      <a:ea typeface="+mn-ea"/>
                      <a:cs typeface="+mn-cs"/>
                    </a:defRPr>
                  </a:pPr>
                  <a:endParaRPr lang="fr-FR"/>
                </a:p>
              </c:txPr>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9-12C9-45BF-8E52-835ECF6F54DB}"/>
                </c:ext>
              </c:extLst>
            </c:dLbl>
            <c:dLbl>
              <c:idx val="5"/>
              <c:layout>
                <c:manualLayout>
                  <c:x val="-0.11209409137241484"/>
                  <c:y val="3.8413123527363827E-2"/>
                </c:manualLayout>
              </c:layout>
              <c:spPr>
                <a:noFill/>
                <a:ln>
                  <a:noFill/>
                </a:ln>
                <a:effectLst/>
              </c:spPr>
              <c:txPr>
                <a:bodyPr rot="0" spcFirstLastPara="1" vertOverflow="ellipsis" vert="horz" wrap="square" lIns="38100" tIns="19050" rIns="38100" bIns="19050" anchor="ctr" anchorCtr="1">
                  <a:spAutoFit/>
                </a:bodyPr>
                <a:lstStyle/>
                <a:p>
                  <a:pPr>
                    <a:defRPr sz="1000" b="1" i="0" u="none" strike="noStrike" kern="1200" spc="0" baseline="0">
                      <a:solidFill>
                        <a:schemeClr val="accent6"/>
                      </a:solidFill>
                      <a:latin typeface="+mn-lt"/>
                      <a:ea typeface="+mn-ea"/>
                      <a:cs typeface="+mn-cs"/>
                    </a:defRPr>
                  </a:pPr>
                  <a:endParaRPr lang="fr-FR"/>
                </a:p>
              </c:txPr>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B-12C9-45BF-8E52-835ECF6F54DB}"/>
                </c:ext>
              </c:extLst>
            </c:dLbl>
            <c:dLbl>
              <c:idx val="6"/>
              <c:layout>
                <c:manualLayout>
                  <c:x val="-9.0350862516104205E-2"/>
                  <c:y val="-0.10507828512968705"/>
                </c:manualLayout>
              </c:layout>
              <c:spPr>
                <a:noFill/>
                <a:ln>
                  <a:noFill/>
                </a:ln>
                <a:effectLst/>
              </c:spPr>
              <c:txPr>
                <a:bodyPr rot="0" spcFirstLastPara="1" vertOverflow="ellipsis" vert="horz" wrap="square" lIns="38100" tIns="19050" rIns="38100" bIns="19050" anchor="ctr" anchorCtr="1">
                  <a:spAutoFit/>
                </a:bodyPr>
                <a:lstStyle/>
                <a:p>
                  <a:pPr>
                    <a:defRPr sz="1000" b="1" i="0" u="none" strike="noStrike" kern="1200" spc="0" baseline="0">
                      <a:solidFill>
                        <a:schemeClr val="accent1">
                          <a:lumMod val="60000"/>
                        </a:schemeClr>
                      </a:solidFill>
                      <a:latin typeface="+mn-lt"/>
                      <a:ea typeface="+mn-ea"/>
                      <a:cs typeface="+mn-cs"/>
                    </a:defRPr>
                  </a:pPr>
                  <a:endParaRPr lang="fr-FR"/>
                </a:p>
              </c:txPr>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D-12C9-45BF-8E52-835ECF6F54DB}"/>
                </c:ext>
              </c:extLst>
            </c:dLbl>
            <c:spPr>
              <a:noFill/>
              <a:ln>
                <a:noFill/>
              </a:ln>
              <a:effectLst/>
            </c:spPr>
            <c:dLblPos val="outEnd"/>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multiLvlStrRef>
              <c:f>Feuil7!$A$16:$B$22</c:f>
              <c:multiLvlStrCache>
                <c:ptCount val="7"/>
                <c:lvl>
                  <c:pt idx="0">
                    <c:v>Atténuations de charges</c:v>
                  </c:pt>
                  <c:pt idx="1">
                    <c:v>Produits des services</c:v>
                  </c:pt>
                  <c:pt idx="2">
                    <c:v>Impôts et taxes</c:v>
                  </c:pt>
                  <c:pt idx="3">
                    <c:v>Fiscalité locale</c:v>
                  </c:pt>
                  <c:pt idx="4">
                    <c:v>Dotations subventions et participations</c:v>
                  </c:pt>
                  <c:pt idx="5">
                    <c:v>Autres produits de gestion courante</c:v>
                  </c:pt>
                  <c:pt idx="6">
                    <c:v>Produits financiers</c:v>
                  </c:pt>
                </c:lvl>
                <c:lvl>
                  <c:pt idx="0">
                    <c:v>Chap 013</c:v>
                  </c:pt>
                  <c:pt idx="1">
                    <c:v>Chap 70</c:v>
                  </c:pt>
                  <c:pt idx="2">
                    <c:v>Chap 73</c:v>
                  </c:pt>
                  <c:pt idx="3">
                    <c:v>Chap 731</c:v>
                  </c:pt>
                  <c:pt idx="4">
                    <c:v>Chap 74</c:v>
                  </c:pt>
                  <c:pt idx="5">
                    <c:v>Chap 75</c:v>
                  </c:pt>
                  <c:pt idx="6">
                    <c:v>Chap 76</c:v>
                  </c:pt>
                </c:lvl>
              </c:multiLvlStrCache>
            </c:multiLvlStrRef>
          </c:cat>
          <c:val>
            <c:numRef>
              <c:f>Feuil7!$C$16:$C$22</c:f>
              <c:numCache>
                <c:formatCode>_-* #\ ##0.00\ _€_-;\-* #\ ##0.00\ _€_-;_-* "-"??\ _€_-;_-@_-</c:formatCode>
                <c:ptCount val="7"/>
                <c:pt idx="0">
                  <c:v>150000</c:v>
                </c:pt>
                <c:pt idx="1">
                  <c:v>435500</c:v>
                </c:pt>
                <c:pt idx="2">
                  <c:v>3198485</c:v>
                </c:pt>
                <c:pt idx="3">
                  <c:v>5420560</c:v>
                </c:pt>
                <c:pt idx="4">
                  <c:v>3118580</c:v>
                </c:pt>
                <c:pt idx="5">
                  <c:v>442410</c:v>
                </c:pt>
                <c:pt idx="6">
                  <c:v>1192420</c:v>
                </c:pt>
              </c:numCache>
            </c:numRef>
          </c:val>
          <c:extLst>
            <c:ext xmlns:c16="http://schemas.microsoft.com/office/drawing/2014/chart" uri="{C3380CC4-5D6E-409C-BE32-E72D297353CC}">
              <c16:uniqueId val="{0000000E-12C9-45BF-8E52-835ECF6F54DB}"/>
            </c:ext>
          </c:extLst>
        </c:ser>
        <c:dLbls>
          <c:dLblPos val="outEnd"/>
          <c:showLegendKey val="0"/>
          <c:showVal val="0"/>
          <c:showCatName val="1"/>
          <c:showSerName val="0"/>
          <c:showPercent val="0"/>
          <c:showBubbleSize val="0"/>
          <c:showLeaderLines val="1"/>
        </c:dLbls>
      </c:pie3D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fr-FR"/>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0.14396728016359919"/>
          <c:y val="0.16575821106622687"/>
          <c:w val="0.70879345603271982"/>
          <c:h val="0.58154387611617886"/>
        </c:manualLayout>
      </c:layout>
      <c:pie3DChart>
        <c:varyColors val="1"/>
        <c:ser>
          <c:idx val="0"/>
          <c:order val="0"/>
          <c:dPt>
            <c:idx val="0"/>
            <c:bubble3D val="0"/>
            <c:spPr>
              <a:solidFill>
                <a:schemeClr val="accent1"/>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1-F40F-4A01-9EAE-080EA0C0A729}"/>
              </c:ext>
            </c:extLst>
          </c:dPt>
          <c:dPt>
            <c:idx val="1"/>
            <c:bubble3D val="0"/>
            <c:spPr>
              <a:solidFill>
                <a:schemeClr val="accent2"/>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3-F40F-4A01-9EAE-080EA0C0A729}"/>
              </c:ext>
            </c:extLst>
          </c:dPt>
          <c:dPt>
            <c:idx val="2"/>
            <c:bubble3D val="0"/>
            <c:spPr>
              <a:solidFill>
                <a:schemeClr val="accent3"/>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5-F40F-4A01-9EAE-080EA0C0A729}"/>
              </c:ext>
            </c:extLst>
          </c:dPt>
          <c:dPt>
            <c:idx val="3"/>
            <c:bubble3D val="0"/>
            <c:spPr>
              <a:solidFill>
                <a:schemeClr val="accent4"/>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7-F40F-4A01-9EAE-080EA0C0A729}"/>
              </c:ext>
            </c:extLst>
          </c:dPt>
          <c:dPt>
            <c:idx val="4"/>
            <c:bubble3D val="0"/>
            <c:spPr>
              <a:solidFill>
                <a:schemeClr val="accent5"/>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9-F40F-4A01-9EAE-080EA0C0A729}"/>
              </c:ext>
            </c:extLst>
          </c:dPt>
          <c:dPt>
            <c:idx val="5"/>
            <c:bubble3D val="0"/>
            <c:spPr>
              <a:solidFill>
                <a:schemeClr val="accent6"/>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B-F40F-4A01-9EAE-080EA0C0A729}"/>
              </c:ext>
            </c:extLst>
          </c:dPt>
          <c:dPt>
            <c:idx val="6"/>
            <c:bubble3D val="0"/>
            <c:spPr>
              <a:solidFill>
                <a:schemeClr val="accent1">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D-F40F-4A01-9EAE-080EA0C0A729}"/>
              </c:ext>
            </c:extLst>
          </c:dPt>
          <c:dLbls>
            <c:dLbl>
              <c:idx val="0"/>
              <c:layout>
                <c:manualLayout>
                  <c:x val="6.3803680981595098E-2"/>
                  <c:y val="-3.1800119259389907E-2"/>
                </c:manualLayout>
              </c:layout>
              <c:spPr>
                <a:noFill/>
                <a:ln>
                  <a:noFill/>
                </a:ln>
                <a:effectLst/>
              </c:spPr>
              <c:txPr>
                <a:bodyPr rot="0" spcFirstLastPara="1" vertOverflow="ellipsis" vert="horz" wrap="square" lIns="38100" tIns="19050" rIns="38100" bIns="19050" anchor="ctr" anchorCtr="1">
                  <a:spAutoFit/>
                </a:bodyPr>
                <a:lstStyle/>
                <a:p>
                  <a:pPr>
                    <a:defRPr sz="1000" b="1" i="0" u="none" strike="noStrike" kern="1200" spc="0" baseline="0">
                      <a:solidFill>
                        <a:schemeClr val="accent1"/>
                      </a:solidFill>
                      <a:latin typeface="+mn-lt"/>
                      <a:ea typeface="+mn-ea"/>
                      <a:cs typeface="+mn-cs"/>
                    </a:defRPr>
                  </a:pPr>
                  <a:endParaRPr lang="fr-FR"/>
                </a:p>
              </c:txPr>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1-F40F-4A01-9EAE-080EA0C0A729}"/>
                </c:ext>
              </c:extLst>
            </c:dLbl>
            <c:dLbl>
              <c:idx val="1"/>
              <c:layout>
                <c:manualLayout>
                  <c:x val="4.9079754601226997E-3"/>
                  <c:y val="6.1328801428823354E-2"/>
                </c:manualLayout>
              </c:layout>
              <c:spPr>
                <a:noFill/>
                <a:ln>
                  <a:noFill/>
                </a:ln>
                <a:effectLst/>
              </c:spPr>
              <c:txPr>
                <a:bodyPr rot="0" spcFirstLastPara="1" vertOverflow="ellipsis" vert="horz" wrap="square" lIns="38100" tIns="19050" rIns="38100" bIns="19050" anchor="ctr" anchorCtr="1">
                  <a:spAutoFit/>
                </a:bodyPr>
                <a:lstStyle/>
                <a:p>
                  <a:pPr>
                    <a:defRPr sz="1000" b="1" i="0" u="none" strike="noStrike" kern="1200" spc="0" baseline="0">
                      <a:solidFill>
                        <a:schemeClr val="accent2"/>
                      </a:solidFill>
                      <a:latin typeface="+mn-lt"/>
                      <a:ea typeface="+mn-ea"/>
                      <a:cs typeface="+mn-cs"/>
                    </a:defRPr>
                  </a:pPr>
                  <a:endParaRPr lang="fr-FR"/>
                </a:p>
              </c:txPr>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3-F40F-4A01-9EAE-080EA0C0A729}"/>
                </c:ext>
              </c:extLst>
            </c:dLbl>
            <c:dLbl>
              <c:idx val="2"/>
              <c:layout>
                <c:manualLayout>
                  <c:x val="-3.4355828220858899E-2"/>
                  <c:y val="3.1800119259389886E-2"/>
                </c:manualLayout>
              </c:layout>
              <c:spPr>
                <a:noFill/>
                <a:ln>
                  <a:noFill/>
                </a:ln>
                <a:effectLst/>
              </c:spPr>
              <c:txPr>
                <a:bodyPr rot="0" spcFirstLastPara="1" vertOverflow="ellipsis" vert="horz" wrap="square" lIns="38100" tIns="19050" rIns="38100" bIns="19050" anchor="ctr" anchorCtr="1">
                  <a:spAutoFit/>
                </a:bodyPr>
                <a:lstStyle/>
                <a:p>
                  <a:pPr>
                    <a:defRPr sz="1000" b="1" i="0" u="none" strike="noStrike" kern="1200" spc="0" baseline="0">
                      <a:solidFill>
                        <a:schemeClr val="accent3"/>
                      </a:solidFill>
                      <a:latin typeface="+mn-lt"/>
                      <a:ea typeface="+mn-ea"/>
                      <a:cs typeface="+mn-cs"/>
                    </a:defRPr>
                  </a:pPr>
                  <a:endParaRPr lang="fr-FR"/>
                </a:p>
              </c:txPr>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5-F40F-4A01-9EAE-080EA0C0A729}"/>
                </c:ext>
              </c:extLst>
            </c:dLbl>
            <c:dLbl>
              <c:idx val="3"/>
              <c:layout>
                <c:manualLayout>
                  <c:x val="-8.0163599182004122E-2"/>
                  <c:y val="-3.1800119259389886E-2"/>
                </c:manualLayout>
              </c:layout>
              <c:spPr>
                <a:noFill/>
                <a:ln>
                  <a:noFill/>
                </a:ln>
                <a:effectLst/>
              </c:spPr>
              <c:txPr>
                <a:bodyPr rot="0" spcFirstLastPara="1" vertOverflow="ellipsis" vert="horz" wrap="square" lIns="38100" tIns="19050" rIns="38100" bIns="19050" anchor="ctr" anchorCtr="1">
                  <a:spAutoFit/>
                </a:bodyPr>
                <a:lstStyle/>
                <a:p>
                  <a:pPr>
                    <a:defRPr sz="1000" b="1" i="0" u="none" strike="noStrike" kern="1200" spc="0" baseline="0">
                      <a:solidFill>
                        <a:schemeClr val="accent4"/>
                      </a:solidFill>
                      <a:latin typeface="+mn-lt"/>
                      <a:ea typeface="+mn-ea"/>
                      <a:cs typeface="+mn-cs"/>
                    </a:defRPr>
                  </a:pPr>
                  <a:endParaRPr lang="fr-FR"/>
                </a:p>
              </c:txPr>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7-F40F-4A01-9EAE-080EA0C0A729}"/>
                </c:ext>
              </c:extLst>
            </c:dLbl>
            <c:dLbl>
              <c:idx val="4"/>
              <c:delete val="1"/>
              <c:extLst>
                <c:ext xmlns:c15="http://schemas.microsoft.com/office/drawing/2012/chart" uri="{CE6537A1-D6FC-4f65-9D91-7224C49458BB}"/>
                <c:ext xmlns:c16="http://schemas.microsoft.com/office/drawing/2014/chart" uri="{C3380CC4-5D6E-409C-BE32-E72D297353CC}">
                  <c16:uniqueId val="{00000009-F40F-4A01-9EAE-080EA0C0A729}"/>
                </c:ext>
              </c:extLst>
            </c:dLbl>
            <c:dLbl>
              <c:idx val="5"/>
              <c:delete val="1"/>
              <c:extLst>
                <c:ext xmlns:c15="http://schemas.microsoft.com/office/drawing/2012/chart" uri="{CE6537A1-D6FC-4f65-9D91-7224C49458BB}"/>
                <c:ext xmlns:c16="http://schemas.microsoft.com/office/drawing/2014/chart" uri="{C3380CC4-5D6E-409C-BE32-E72D297353CC}">
                  <c16:uniqueId val="{0000000B-F40F-4A01-9EAE-080EA0C0A729}"/>
                </c:ext>
              </c:extLst>
            </c:dLbl>
            <c:dLbl>
              <c:idx val="6"/>
              <c:layout>
                <c:manualLayout>
                  <c:x val="-2.9992836887605383E-17"/>
                  <c:y val="-4.5428741799128411E-2"/>
                </c:manualLayout>
              </c:layout>
              <c:spPr>
                <a:noFill/>
                <a:ln>
                  <a:noFill/>
                </a:ln>
                <a:effectLst/>
              </c:spPr>
              <c:txPr>
                <a:bodyPr rot="0" spcFirstLastPara="1" vertOverflow="ellipsis" vert="horz" wrap="square" lIns="38100" tIns="19050" rIns="38100" bIns="19050" anchor="ctr" anchorCtr="1">
                  <a:spAutoFit/>
                </a:bodyPr>
                <a:lstStyle/>
                <a:p>
                  <a:pPr>
                    <a:defRPr sz="1000" b="1" i="0" u="none" strike="noStrike" kern="1200" spc="0" baseline="0">
                      <a:solidFill>
                        <a:schemeClr val="accent1">
                          <a:lumMod val="60000"/>
                        </a:schemeClr>
                      </a:solidFill>
                      <a:latin typeface="+mn-lt"/>
                      <a:ea typeface="+mn-ea"/>
                      <a:cs typeface="+mn-cs"/>
                    </a:defRPr>
                  </a:pPr>
                  <a:endParaRPr lang="fr-FR"/>
                </a:p>
              </c:txPr>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D-F40F-4A01-9EAE-080EA0C0A729}"/>
                </c:ext>
              </c:extLst>
            </c:dLbl>
            <c:spPr>
              <a:noFill/>
              <a:ln>
                <a:noFill/>
              </a:ln>
              <a:effectLst/>
            </c:spPr>
            <c:dLblPos val="outEnd"/>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multiLvlStrRef>
              <c:f>Feuil7!$A$6:$B$12</c:f>
              <c:multiLvlStrCache>
                <c:ptCount val="7"/>
                <c:lvl>
                  <c:pt idx="0">
                    <c:v>Charges à caractères général</c:v>
                  </c:pt>
                  <c:pt idx="1">
                    <c:v>Charges de personnel</c:v>
                  </c:pt>
                  <c:pt idx="2">
                    <c:v>Autres charges de gestion courante </c:v>
                  </c:pt>
                  <c:pt idx="3">
                    <c:v>Charges financières</c:v>
                  </c:pt>
                  <c:pt idx="4">
                    <c:v>Charges exceptionnelles</c:v>
                  </c:pt>
                  <c:pt idx="5">
                    <c:v>Dotations provisions semi-budgétaires</c:v>
                  </c:pt>
                  <c:pt idx="6">
                    <c:v>Opération d'ordre</c:v>
                  </c:pt>
                </c:lvl>
                <c:lvl>
                  <c:pt idx="0">
                    <c:v>Chap 011</c:v>
                  </c:pt>
                  <c:pt idx="1">
                    <c:v>Chap 012</c:v>
                  </c:pt>
                  <c:pt idx="2">
                    <c:v>Chap 65</c:v>
                  </c:pt>
                  <c:pt idx="3">
                    <c:v>Chap 66</c:v>
                  </c:pt>
                  <c:pt idx="4">
                    <c:v>Chap 67</c:v>
                  </c:pt>
                  <c:pt idx="5">
                    <c:v>Chap 68</c:v>
                  </c:pt>
                  <c:pt idx="6">
                    <c:v>Chapi 042</c:v>
                  </c:pt>
                </c:lvl>
              </c:multiLvlStrCache>
            </c:multiLvlStrRef>
          </c:cat>
          <c:val>
            <c:numRef>
              <c:f>Feuil7!$C$6:$C$12</c:f>
              <c:numCache>
                <c:formatCode>_-* #\ ##0.00\ _€_-;\-* #\ ##0.00\ _€_-;_-* "-"??\ _€_-;_-@_-</c:formatCode>
                <c:ptCount val="7"/>
                <c:pt idx="0">
                  <c:v>3830000</c:v>
                </c:pt>
                <c:pt idx="1">
                  <c:v>5584000</c:v>
                </c:pt>
                <c:pt idx="2">
                  <c:v>1843000</c:v>
                </c:pt>
                <c:pt idx="3">
                  <c:v>1010000</c:v>
                </c:pt>
                <c:pt idx="4">
                  <c:v>2000</c:v>
                </c:pt>
                <c:pt idx="5">
                  <c:v>15000</c:v>
                </c:pt>
                <c:pt idx="6">
                  <c:v>1745585</c:v>
                </c:pt>
              </c:numCache>
            </c:numRef>
          </c:val>
          <c:extLst>
            <c:ext xmlns:c16="http://schemas.microsoft.com/office/drawing/2014/chart" uri="{C3380CC4-5D6E-409C-BE32-E72D297353CC}">
              <c16:uniqueId val="{0000000E-F40F-4A01-9EAE-080EA0C0A729}"/>
            </c:ext>
          </c:extLst>
        </c:ser>
        <c:dLbls>
          <c:dLblPos val="outEnd"/>
          <c:showLegendKey val="0"/>
          <c:showVal val="0"/>
          <c:showCatName val="1"/>
          <c:showSerName val="0"/>
          <c:showPercent val="0"/>
          <c:showBubbleSize val="0"/>
          <c:showLeaderLines val="1"/>
        </c:dLbls>
      </c:pie3D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fr-FR"/>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ser>
          <c:idx val="0"/>
          <c:order val="0"/>
          <c:dPt>
            <c:idx val="0"/>
            <c:bubble3D val="0"/>
            <c:spPr>
              <a:solidFill>
                <a:schemeClr val="accent1"/>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1-D920-4D1B-BE75-F2E2C9C50DAB}"/>
              </c:ext>
            </c:extLst>
          </c:dPt>
          <c:dPt>
            <c:idx val="1"/>
            <c:bubble3D val="0"/>
            <c:spPr>
              <a:solidFill>
                <a:schemeClr val="accent2"/>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3-D920-4D1B-BE75-F2E2C9C50DAB}"/>
              </c:ext>
            </c:extLst>
          </c:dPt>
          <c:dLbls>
            <c:dLbl>
              <c:idx val="0"/>
              <c:tx>
                <c:rich>
                  <a:bodyPr rot="0" spcFirstLastPara="1" vertOverflow="ellipsis" vert="horz" wrap="square" lIns="38100" tIns="19050" rIns="38100" bIns="19050" anchor="ctr" anchorCtr="1">
                    <a:spAutoFit/>
                  </a:bodyPr>
                  <a:lstStyle/>
                  <a:p>
                    <a:pPr>
                      <a:defRPr sz="1000" b="1" i="0" u="none" strike="noStrike" kern="1200" spc="0" baseline="0">
                        <a:solidFill>
                          <a:schemeClr val="accent1"/>
                        </a:solidFill>
                        <a:latin typeface="+mn-lt"/>
                        <a:ea typeface="+mn-ea"/>
                        <a:cs typeface="+mn-cs"/>
                      </a:defRPr>
                    </a:pPr>
                    <a:fld id="{90BA7CA2-79C8-4120-BB23-B0856AF2F9F3}" type="CATEGORYNAME">
                      <a:rPr lang="fr-FR"/>
                      <a:pPr>
                        <a:defRPr/>
                      </a:pPr>
                      <a:t>[NOM DE CATÉGORIE]</a:t>
                    </a:fld>
                    <a:r>
                      <a:rPr lang="fr-FR" dirty="0"/>
                      <a:t> 38%</a:t>
                    </a:r>
                  </a:p>
                </c:rich>
              </c:tx>
              <c:spPr>
                <a:noFill/>
                <a:ln>
                  <a:noFill/>
                </a:ln>
                <a:effectLst/>
              </c:spPr>
              <c:txPr>
                <a:bodyPr rot="0" spcFirstLastPara="1" vertOverflow="ellipsis" vert="horz" wrap="square" lIns="38100" tIns="19050" rIns="38100" bIns="19050" anchor="ctr" anchorCtr="1">
                  <a:spAutoFit/>
                </a:bodyPr>
                <a:lstStyle/>
                <a:p>
                  <a:pPr>
                    <a:defRPr sz="1000" b="1" i="0" u="none" strike="noStrike" kern="1200" spc="0" baseline="0">
                      <a:solidFill>
                        <a:schemeClr val="accent1"/>
                      </a:solidFill>
                      <a:latin typeface="+mn-lt"/>
                      <a:ea typeface="+mn-ea"/>
                      <a:cs typeface="+mn-cs"/>
                    </a:defRPr>
                  </a:pPr>
                  <a:endParaRPr lang="fr-FR"/>
                </a:p>
              </c:txPr>
              <c:dLblPos val="outEnd"/>
              <c:showLegendKey val="0"/>
              <c:showVal val="0"/>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D920-4D1B-BE75-F2E2C9C50DAB}"/>
                </c:ext>
              </c:extLst>
            </c:dLbl>
            <c:dLbl>
              <c:idx val="1"/>
              <c:tx>
                <c:rich>
                  <a:bodyPr rot="0" spcFirstLastPara="1" vertOverflow="ellipsis" vert="horz" wrap="square" lIns="38100" tIns="19050" rIns="38100" bIns="19050" anchor="ctr" anchorCtr="1">
                    <a:noAutofit/>
                  </a:bodyPr>
                  <a:lstStyle/>
                  <a:p>
                    <a:pPr>
                      <a:defRPr sz="1000" b="1" i="0" u="none" strike="noStrike" kern="1200" spc="0" baseline="0">
                        <a:solidFill>
                          <a:schemeClr val="accent1"/>
                        </a:solidFill>
                        <a:latin typeface="+mn-lt"/>
                        <a:ea typeface="+mn-ea"/>
                        <a:cs typeface="+mn-cs"/>
                      </a:defRPr>
                    </a:pPr>
                    <a:fld id="{A948C8CD-7870-403E-A267-2BEE70DA79F6}" type="CATEGORYNAME">
                      <a:rPr lang="fr-FR"/>
                      <a:pPr>
                        <a:defRPr>
                          <a:solidFill>
                            <a:schemeClr val="accent1"/>
                          </a:solidFill>
                        </a:defRPr>
                      </a:pPr>
                      <a:t>[NOM DE CATÉGORIE]</a:t>
                    </a:fld>
                    <a:r>
                      <a:rPr lang="fr-FR" dirty="0"/>
                      <a:t> 62%</a:t>
                    </a:r>
                  </a:p>
                </c:rich>
              </c:tx>
              <c:spPr>
                <a:noFill/>
                <a:ln>
                  <a:noFill/>
                </a:ln>
                <a:effectLst/>
              </c:spPr>
              <c:txPr>
                <a:bodyPr rot="0" spcFirstLastPara="1" vertOverflow="ellipsis" vert="horz" wrap="square" lIns="38100" tIns="19050" rIns="38100" bIns="19050" anchor="ctr" anchorCtr="1">
                  <a:noAutofit/>
                </a:bodyPr>
                <a:lstStyle/>
                <a:p>
                  <a:pPr>
                    <a:defRPr sz="1000" b="1" i="0" u="none" strike="noStrike" kern="1200" spc="0" baseline="0">
                      <a:solidFill>
                        <a:schemeClr val="accent1"/>
                      </a:solidFill>
                      <a:latin typeface="+mn-lt"/>
                      <a:ea typeface="+mn-ea"/>
                      <a:cs typeface="+mn-cs"/>
                    </a:defRPr>
                  </a:pPr>
                  <a:endParaRPr lang="fr-FR"/>
                </a:p>
              </c:txPr>
              <c:dLblPos val="outEnd"/>
              <c:showLegendKey val="0"/>
              <c:showVal val="0"/>
              <c:showCatName val="1"/>
              <c:showSerName val="1"/>
              <c:showPercent val="0"/>
              <c:showBubbleSize val="0"/>
              <c:extLst>
                <c:ext xmlns:c15="http://schemas.microsoft.com/office/drawing/2012/chart" uri="{CE6537A1-D6FC-4f65-9D91-7224C49458BB}">
                  <c15:layout>
                    <c:manualLayout>
                      <c:w val="0.18953488372093022"/>
                      <c:h val="0.29215029939439391"/>
                    </c:manualLayout>
                  </c15:layout>
                  <c15:dlblFieldTable/>
                  <c15:showDataLabelsRange val="0"/>
                </c:ext>
                <c:ext xmlns:c16="http://schemas.microsoft.com/office/drawing/2014/chart" uri="{C3380CC4-5D6E-409C-BE32-E72D297353CC}">
                  <c16:uniqueId val="{00000003-D920-4D1B-BE75-F2E2C9C50DAB}"/>
                </c:ext>
              </c:extLst>
            </c:dLbl>
            <c:spPr>
              <a:noFill/>
              <a:ln>
                <a:noFill/>
              </a:ln>
              <a:effectLst/>
            </c:spPr>
            <c:dLblPos val="outEnd"/>
            <c:showLegendKey val="0"/>
            <c:showVal val="0"/>
            <c:showCatName val="1"/>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multiLvlStrRef>
              <c:f>Feuil1!$C$11:$D$12</c:f>
              <c:multiLvlStrCache>
                <c:ptCount val="2"/>
                <c:lvl>
                  <c:pt idx="0">
                    <c:v>10 000,00 €</c:v>
                  </c:pt>
                  <c:pt idx="1">
                    <c:v>70 000,00 €</c:v>
                  </c:pt>
                </c:lvl>
                <c:lvl>
                  <c:pt idx="0">
                    <c:v>Charges de gestion courante</c:v>
                  </c:pt>
                  <c:pt idx="1">
                    <c:v>Charges exceptionelles</c:v>
                  </c:pt>
                </c:lvl>
              </c:multiLvlStrCache>
              <c:extLst/>
            </c:multiLvlStrRef>
          </c:cat>
          <c:val>
            <c:numRef>
              <c:f>[1]Feuil1!$D$12:$D$13</c:f>
              <c:numCache>
                <c:formatCode>General</c:formatCode>
                <c:ptCount val="2"/>
                <c:pt idx="0">
                  <c:v>723580</c:v>
                </c:pt>
                <c:pt idx="1">
                  <c:v>1160025</c:v>
                </c:pt>
              </c:numCache>
              <c:extLst/>
            </c:numRef>
          </c:val>
          <c:extLst>
            <c:ext xmlns:c16="http://schemas.microsoft.com/office/drawing/2014/chart" uri="{C3380CC4-5D6E-409C-BE32-E72D297353CC}">
              <c16:uniqueId val="{00000004-D920-4D1B-BE75-F2E2C9C50DAB}"/>
            </c:ext>
          </c:extLst>
        </c:ser>
        <c:dLbls>
          <c:dLblPos val="outEnd"/>
          <c:showLegendKey val="0"/>
          <c:showVal val="0"/>
          <c:showCatName val="1"/>
          <c:showSerName val="0"/>
          <c:showPercent val="0"/>
          <c:showBubbleSize val="0"/>
          <c:showLeaderLines val="1"/>
        </c:dLbls>
      </c:pie3DChart>
      <c:spPr>
        <a:noFill/>
        <a:ln w="25400">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noFill/>
      <a:round/>
    </a:ln>
    <a:effectLst/>
  </c:spPr>
  <c:txPr>
    <a:bodyPr/>
    <a:lstStyle/>
    <a:p>
      <a:pPr>
        <a:defRPr/>
      </a:pPr>
      <a:endParaRPr lang="fr-FR"/>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cs:styleClr val="auto"/>
    </cs:fontRef>
    <cs:defRPr sz="100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0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cs:styleClr val="auto"/>
    </cs:fontRef>
    <cs:defRPr sz="100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0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cs:styleClr val="auto"/>
    </cs:fontRef>
    <cs:defRPr sz="100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0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cs:styleClr val="auto"/>
    </cs:fontRef>
    <cs:defRPr sz="100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0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D209E95-FC4F-4253-80D9-60F450E8AC12}" type="doc">
      <dgm:prSet loTypeId="urn:microsoft.com/office/officeart/2008/layout/HexagonCluster" loCatId="picture" qsTypeId="urn:microsoft.com/office/officeart/2005/8/quickstyle/simple1" qsCatId="simple" csTypeId="urn:microsoft.com/office/officeart/2005/8/colors/accent1_2" csCatId="accent1" phldr="1"/>
      <dgm:spPr/>
      <dgm:t>
        <a:bodyPr/>
        <a:lstStyle/>
        <a:p>
          <a:endParaRPr lang="fr-FR"/>
        </a:p>
      </dgm:t>
    </dgm:pt>
    <dgm:pt modelId="{C0D4DC4C-62C1-4A0D-B8BC-23ED93715D2C}" type="pres">
      <dgm:prSet presAssocID="{FD209E95-FC4F-4253-80D9-60F450E8AC12}" presName="Name0" presStyleCnt="0">
        <dgm:presLayoutVars>
          <dgm:chMax val="21"/>
          <dgm:chPref val="21"/>
        </dgm:presLayoutVars>
      </dgm:prSet>
      <dgm:spPr/>
    </dgm:pt>
  </dgm:ptLst>
  <dgm:cxnLst>
    <dgm:cxn modelId="{0421FB22-7B4F-419E-993B-108FC087682E}" type="presOf" srcId="{FD209E95-FC4F-4253-80D9-60F450E8AC12}" destId="{C0D4DC4C-62C1-4A0D-B8BC-23ED93715D2C}" srcOrd="0" destOrd="0" presId="urn:microsoft.com/office/officeart/2008/layout/HexagonCluster"/>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8/layout/HexagonCluster">
  <dgm:title val=""/>
  <dgm:desc val=""/>
  <dgm:catLst>
    <dgm:cat type="picture" pri="21000"/>
    <dgm:cat type="relationship" pri="3200"/>
    <dgm:cat type="pictureconvert" pri="21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tyleData>
  <dgm:clr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clrData>
  <dgm:layoutNode name="Name0">
    <dgm:varLst>
      <dgm:chMax val="21"/>
      <dgm:chPref val="21"/>
    </dgm:varLst>
    <dgm:shape xmlns:r="http://schemas.openxmlformats.org/officeDocument/2006/relationships" r:blip="">
      <dgm:adjLst/>
    </dgm:shape>
    <dgm:choose name="Name1">
      <dgm:if name="Name2" axis="ch" ptType="node" func="cnt" op="equ" val="1">
        <dgm:alg type="composite">
          <dgm:param type="ar" val="1.3871"/>
        </dgm:alg>
        <dgm:constrLst>
          <dgm:constr type="primFontSz" for="des" ptType="node" op="equ" val="65"/>
          <dgm:constr type="l" for="ch" forName="text1" refType="w" fact="0.4525"/>
          <dgm:constr type="t" for="ch" forName="text1" refType="h" fact="0.346"/>
          <dgm:constr type="w" for="ch" forName="text1" refType="w" fact="0.5475"/>
          <dgm:constr type="h" for="ch" forName="text1" refType="h" fact="0.654"/>
          <dgm:constr type="l" for="ch" forName="textaccent1" refType="w" fact="0.4652"/>
          <dgm:constr type="t" for="ch" forName="textaccent1" refType="h" fact="0.6348"/>
          <dgm:constr type="w" for="ch" forName="textaccent1" refType="w" fact="0.0639"/>
          <dgm:constr type="h" for="ch" forName="textaccent1" refType="h" fact="0.0765"/>
          <dgm:constr type="l" for="ch" forName="image1" refType="w" fact="0"/>
          <dgm:constr type="t" for="ch" forName="image1" refType="h" fact="0"/>
          <dgm:constr type="w" for="ch" forName="image1" refType="w" fact="0.5468"/>
          <dgm:constr type="h" for="ch" forName="image1" refType="h" fact="0.6538"/>
          <dgm:constr type="l" for="ch" forName="imageaccent1" refType="w" fact="0.3702"/>
          <dgm:constr type="t" for="ch" forName="imageaccent1" refType="h" fact="0.5633"/>
          <dgm:constr type="w" for="ch" forName="imageaccent1" refType="w" fact="0.0639"/>
          <dgm:constr type="h" for="ch" forName="imageaccent1" refType="h" fact="0.0765"/>
        </dgm:constrLst>
      </dgm:if>
      <dgm:if name="Name3" axis="ch" ptType="node" func="cnt" op="equ" val="2">
        <dgm:alg type="composite">
          <dgm:param type="ar" val="2.6443"/>
        </dgm:alg>
        <dgm:constrLst>
          <dgm:constr type="primFontSz" for="des" ptType="node" op="equ" val="65"/>
          <dgm:constr type="l" for="ch" forName="text1" refType="w" fact="0.2383"/>
          <dgm:constr type="t" for="ch" forName="text1" refType="h" fact="0.3501"/>
          <dgm:constr type="w" for="ch" forName="text1" refType="w" fact="0.285"/>
          <dgm:constr type="h" for="ch" forName="text1" refType="h" fact="0.6499"/>
          <dgm:constr type="l" for="ch" forName="textaccent1" refType="w" fact="0.2472"/>
          <dgm:constr type="t" for="ch" forName="textaccent1" refType="h" fact="0.6371"/>
          <dgm:constr type="w" for="ch" forName="textaccent1" refType="w" fact="0.0333"/>
          <dgm:constr type="h" for="ch" forName="textaccent1" refType="h" fact="0.076"/>
          <dgm:constr type="l" for="ch" forName="image1" refType="w" fact="0"/>
          <dgm:constr type="t" for="ch" forName="image1" refType="h" fact="0"/>
          <dgm:constr type="w" for="ch" forName="image1" refType="w" fact="0.285"/>
          <dgm:constr type="h" for="ch" forName="image1" refType="h" fact="0.6499"/>
          <dgm:constr type="l" for="ch" forName="imageaccent1" refType="w" fact="0.1942"/>
          <dgm:constr type="t" for="ch" forName="imageaccent1" refType="h" fact="0.5602"/>
          <dgm:constr type="w" for="ch" forName="imageaccent1" refType="w" fact="0.0333"/>
          <dgm:constr type="h" for="ch" forName="imageaccent1" refType="h" fact="0.076"/>
          <dgm:constr type="l" for="ch" forName="text2" refType="w" fact="0.4767"/>
          <dgm:constr type="t" for="ch" forName="text2" refType="h" fact="0"/>
          <dgm:constr type="w" for="ch" forName="text2" refType="w" fact="0.285"/>
          <dgm:constr type="h" for="ch" forName="text2" refType="h" fact="0.6499"/>
          <dgm:constr type="l" for="ch" forName="textaccent2" refType="w" fact="0.6709"/>
          <dgm:constr type="t" for="ch" forName="textaccent2" refType="h" fact="0.5602"/>
          <dgm:constr type="w" for="ch" forName="textaccent2" refType="w" fact="0.0333"/>
          <dgm:constr type="h" for="ch" forName="textaccent2" refType="h" fact="0.076"/>
          <dgm:constr type="l" for="ch" forName="image2" refType="w" fact="0.715"/>
          <dgm:constr type="t" for="ch" forName="image2" refType="h" fact="0.3501"/>
          <dgm:constr type="w" for="ch" forName="image2" refType="w" fact="0.285"/>
          <dgm:constr type="h" for="ch" forName="image2" refType="h" fact="0.6499"/>
          <dgm:constr type="l" for="ch" forName="imageaccent2" refType="w" fact="0.7239"/>
          <dgm:constr type="t" for="ch" forName="imageaccent2" refType="h" fact="0.6371"/>
          <dgm:constr type="w" for="ch" forName="imageaccent2" refType="w" fact="0.0333"/>
          <dgm:constr type="h" for="ch" forName="imageaccent2" refType="h" fact="0.076"/>
        </dgm:constrLst>
      </dgm:if>
      <dgm:if name="Name4" axis="ch" ptType="node" func="cnt" op="equ" val="3">
        <dgm:alg type="composite">
          <dgm:param type="ar" val="1.5623"/>
        </dgm:alg>
        <dgm:constrLst>
          <dgm:constr type="primFontSz" for="des" ptType="node" op="equ" val="65"/>
          <dgm:constr type="l" for="ch" forName="text1" refType="w" fact="0.2402"/>
          <dgm:constr type="t" for="ch" forName="text1" refType="h" fact="0.6215"/>
          <dgm:constr type="w" for="ch" forName="text1" refType="w" fact="0.281"/>
          <dgm:constr type="h" for="ch" forName="text1" refType="h" fact="0.3785"/>
          <dgm:constr type="l" for="ch" forName="textaccent1" refType="w" fact="0.2475"/>
          <dgm:constr type="t" for="ch" forName="textaccent1" refType="h" fact="0.7886"/>
          <dgm:constr type="w" for="ch" forName="textaccent1" refType="w" fact="0.0329"/>
          <dgm:constr type="h" for="ch" forName="textaccent1" refType="h" fact="0.0443"/>
          <dgm:constr type="l" for="ch" forName="image1" refType="w" fact="0"/>
          <dgm:constr type="t" for="ch" forName="image1" refType="h" fact="0.4182"/>
          <dgm:constr type="w" for="ch" forName="image1" refType="w" fact="0.281"/>
          <dgm:constr type="h" for="ch" forName="image1" refType="h" fact="0.3785"/>
          <dgm:constr type="l" for="ch" forName="imageaccent1" refType="w" fact="0.1913"/>
          <dgm:constr type="t" for="ch" forName="imageaccent1" refType="h" fact="0.7467"/>
          <dgm:constr type="w" for="ch" forName="imageaccent1" refType="w" fact="0.0329"/>
          <dgm:constr type="h" for="ch" forName="imageaccent1" refType="h" fact="0.0443"/>
          <dgm:constr type="l" for="ch" forName="text2" refType="w" fact="0.4796"/>
          <dgm:constr type="t" for="ch" forName="text2" refType="h" fact="0.4137"/>
          <dgm:constr type="w" for="ch" forName="text2" refType="w" fact="0.281"/>
          <dgm:constr type="h" for="ch" forName="text2" refType="h" fact="0.3785"/>
          <dgm:constr type="l" for="ch" forName="textaccent2" refType="w" fact="0.6717"/>
          <dgm:constr type="t" for="ch" forName="textaccent2" refType="h" fact="0.7418"/>
          <dgm:constr type="w" for="ch" forName="textaccent2" refType="w" fact="0.0329"/>
          <dgm:constr type="h" for="ch" forName="textaccent2" refType="h" fact="0.0443"/>
          <dgm:constr type="l" for="ch" forName="image2" refType="w" fact="0.719"/>
          <dgm:constr type="t" for="ch" forName="image2" refType="h" fact="0.6215"/>
          <dgm:constr type="w" for="ch" forName="image2" refType="w" fact="0.281"/>
          <dgm:constr type="h" for="ch" forName="image2" refType="h" fact="0.3785"/>
          <dgm:constr type="l" for="ch" forName="imageaccent2" refType="w" fact="0.7263"/>
          <dgm:constr type="t" for="ch" forName="imageaccent2" refType="h" fact="0.7886"/>
          <dgm:constr type="w" for="ch" forName="imageaccent2" refType="w" fact="0.0329"/>
          <dgm:constr type="h" for="ch" forName="imageaccent2" refType="h" fact="0.0443"/>
          <dgm:constr type="l" for="ch" forName="text3" refType="w" fact="0.2402"/>
          <dgm:constr type="t" for="ch" forName="text3" refType="h" fact="0.2068"/>
          <dgm:constr type="w" for="ch" forName="text3" refType="w" fact="0.281"/>
          <dgm:constr type="h" for="ch" forName="text3" refType="h" fact="0.3785"/>
          <dgm:constr type="l" for="ch" forName="textaccent3" refType="w" fact="0.4307"/>
          <dgm:constr type="t" for="ch" forName="textaccent3" refType="h" fact="0.215"/>
          <dgm:constr type="w" for="ch" forName="textaccent3" refType="w" fact="0.0329"/>
          <dgm:constr type="h" for="ch" forName="textaccent3" refType="h" fact="0.0443"/>
          <dgm:constr type="l" for="ch" forName="image3" refType="w" fact="0.4796"/>
          <dgm:constr type="t" for="ch" forName="image3" refType="h" fact="0"/>
          <dgm:constr type="w" for="ch" forName="image3" refType="w" fact="0.281"/>
          <dgm:constr type="h" for="ch" forName="image3" refType="h" fact="0.3785"/>
          <dgm:constr type="l" for="ch" forName="imageaccent3" refType="w" fact="0.4879"/>
          <dgm:constr type="t" for="ch" forName="imageaccent3" refType="h" fact="0.1662"/>
          <dgm:constr type="w" for="ch" forName="imageaccent3" refType="w" fact="0.0329"/>
          <dgm:constr type="h" for="ch" forName="imageaccent3" refType="h" fact="0.0443"/>
        </dgm:constrLst>
      </dgm:if>
      <dgm:if name="Name5" axis="ch" ptType="node" func="cnt" op="equ" val="4">
        <dgm:alg type="composite">
          <dgm:param type="ar" val="1.943"/>
        </dgm:alg>
        <dgm:constrLst>
          <dgm:constr type="primFontSz" for="des" ptType="node" op="equ" val="65"/>
          <dgm:constr type="l" for="ch" forName="image2" refType="w" fact="0.5787"/>
          <dgm:constr type="t" for="ch" forName="image2" refType="h" fact="0.6208"/>
          <dgm:constr type="w" for="ch" forName="image2" refType="w" fact="0.227"/>
          <dgm:constr type="h" for="ch" forName="image2" refType="h" fact="0.3786"/>
          <dgm:constr type="l" for="ch" forName="text4" refType="w" fact="0.5787"/>
          <dgm:constr type="t" for="ch" forName="text4" refType="h" fact="0.2081"/>
          <dgm:constr type="w" for="ch" forName="text4" refType="w" fact="0.227"/>
          <dgm:constr type="h" for="ch" forName="text4" refType="h" fact="0.3786"/>
          <dgm:constr type="l" for="ch" forName="text2" refType="w" fact="0.3852"/>
          <dgm:constr type="t" for="ch" forName="text2" refType="h" fact="0.4127"/>
          <dgm:constr type="w" for="ch" forName="text2" refType="w" fact="0.227"/>
          <dgm:constr type="h" for="ch" forName="text2" refType="h" fact="0.3786"/>
          <dgm:constr type="l" for="ch" forName="image3" refType="w" fact="0.3852"/>
          <dgm:constr type="t" for="ch" forName="image3" refType="h" fact="0"/>
          <dgm:constr type="w" for="ch" forName="image3" refType="w" fact="0.227"/>
          <dgm:constr type="h" for="ch" forName="image3" refType="h" fact="0.3786"/>
          <dgm:constr type="l" for="ch" forName="text1" refType="w" fact="0.1927"/>
          <dgm:constr type="t" for="ch" forName="text1" refType="h" fact="0.6214"/>
          <dgm:constr type="w" for="ch" forName="text1" refType="w" fact="0.227"/>
          <dgm:constr type="h" for="ch" forName="text1" refType="h" fact="0.3786"/>
          <dgm:constr type="l" for="ch" forName="textaccent1" refType="w" fact="0.1998"/>
          <dgm:constr type="t" for="ch" forName="textaccent1" refType="h" fact="0.7887"/>
          <dgm:constr type="w" for="ch" forName="textaccent1" refType="w" fact="0.0265"/>
          <dgm:constr type="h" for="ch" forName="textaccent1" refType="h" fact="0.0444"/>
          <dgm:constr type="l" for="ch" forName="image1" refType="w" fact="0"/>
          <dgm:constr type="t" for="ch" forName="image1" refType="h" fact="0.4156"/>
          <dgm:constr type="w" for="ch" forName="image1" refType="w" fact="0.227"/>
          <dgm:constr type="h" for="ch" forName="image1" refType="h" fact="0.3786"/>
          <dgm:constr type="l" for="ch" forName="imageaccent1" refType="w" fact="0.1537"/>
          <dgm:constr type="t" for="ch" forName="imageaccent1" refType="h" fact="0.7417"/>
          <dgm:constr type="w" for="ch" forName="imageaccent1" refType="w" fact="0.0265"/>
          <dgm:constr type="h" for="ch" forName="imageaccent1" refType="h" fact="0.0444"/>
          <dgm:constr type="l" for="ch" forName="textaccent2" refType="w" fact="0.5407"/>
          <dgm:constr type="t" for="ch" forName="textaccent2" refType="h" fact="0.7384"/>
          <dgm:constr type="w" for="ch" forName="textaccent2" refType="w" fact="0.0265"/>
          <dgm:constr type="h" for="ch" forName="textaccent2" refType="h" fact="0.0444"/>
          <dgm:constr type="l" for="ch" forName="imageaccent2" refType="w" fact="0.5839"/>
          <dgm:constr type="t" for="ch" forName="imageaccent2" refType="h" fact="0.7904"/>
          <dgm:constr type="w" for="ch" forName="imageaccent2" refType="w" fact="0.0265"/>
          <dgm:constr type="h" for="ch" forName="imageaccent2" refType="h" fact="0.0444"/>
          <dgm:constr type="l" for="ch" forName="text3" refType="w" fact="0.1927"/>
          <dgm:constr type="t" for="ch" forName="text3" refType="h" fact="0.2087"/>
          <dgm:constr type="w" for="ch" forName="text3" refType="w" fact="0.227"/>
          <dgm:constr type="h" for="ch" forName="text3" refType="h" fact="0.3786"/>
          <dgm:constr type="l" for="ch" forName="textaccent3" refType="w" fact="0.3472"/>
          <dgm:constr type="t" for="ch" forName="textaccent3" refType="h" fact="0.2165"/>
          <dgm:constr type="w" for="ch" forName="textaccent3" refType="w" fact="0.0265"/>
          <dgm:constr type="h" for="ch" forName="textaccent3" refType="h" fact="0.0444"/>
          <dgm:constr type="l" for="ch" forName="imageaccent3" refType="w" fact="0.3904"/>
          <dgm:constr type="t" for="ch" forName="imageaccent3" refType="h" fact="0.1678"/>
          <dgm:constr type="w" for="ch" forName="imageaccent3" refType="w" fact="0.0265"/>
          <dgm:constr type="h" for="ch" forName="imageaccent3" refType="h" fact="0.0444"/>
          <dgm:constr type="l" for="ch" forName="textaccent4" refType="w" fact="0.7739"/>
          <dgm:constr type="t" for="ch" forName="textaccent4" refType="h" fact="0.3752"/>
          <dgm:constr type="w" for="ch" forName="textaccent4" refType="w" fact="0.0265"/>
          <dgm:constr type="h" for="ch" forName="textaccent4" refType="h" fact="0.0444"/>
          <dgm:constr type="l" for="ch" forName="image4" refType="w" fact="0.773"/>
          <dgm:constr type="t" for="ch" forName="image4" refType="h" fact="0.4162"/>
          <dgm:constr type="w" for="ch" forName="image4" refType="w" fact="0.227"/>
          <dgm:constr type="h" for="ch" forName="image4" refType="h" fact="0.3786"/>
          <dgm:constr type="l" for="ch" forName="imageaccent4" refType="w" fact="0.8188"/>
          <dgm:constr type="t" for="ch" forName="imageaccent4" refType="h" fact="0.4229"/>
          <dgm:constr type="w" for="ch" forName="imageaccent4" refType="w" fact="0.0265"/>
          <dgm:constr type="h" for="ch" forName="imageaccent4" refType="h" fact="0.0444"/>
        </dgm:constrLst>
      </dgm:if>
      <dgm:if name="Name6" axis="ch" ptType="node" func="cnt" op="equ" val="5">
        <dgm:alg type="composite">
          <dgm:param type="ar" val="2.3203"/>
        </dgm:alg>
        <dgm:constrLst>
          <dgm:constr type="primFontSz" for="des" ptType="node" op="equ" val="65"/>
          <dgm:constr type="l" for="ch" forName="image4" refType="w" fact="0.6491"/>
          <dgm:constr type="t" for="ch" forName="image4" refType="h" fact="0.4193"/>
          <dgm:constr type="w" for="ch" forName="image4" refType="w" fact="0.1886"/>
          <dgm:constr type="h" for="ch" forName="image4" refType="h" fact="0.3757"/>
          <dgm:constr type="l" for="ch" forName="text5" refType="w" fact="0.6491"/>
          <dgm:constr type="t" for="ch" forName="text5" refType="h" fact="0.004"/>
          <dgm:constr type="w" for="ch" forName="text5" refType="w" fact="0.1886"/>
          <dgm:constr type="h" for="ch" forName="text5" refType="h" fact="0.3757"/>
          <dgm:constr type="l" for="ch" forName="image5" refType="w" fact="0.8114"/>
          <dgm:constr type="t" for="ch" forName="image5" refType="h" fact="0.2136"/>
          <dgm:constr type="w" for="ch" forName="image5" refType="w" fact="0.1886"/>
          <dgm:constr type="h" for="ch" forName="image5" refType="h" fact="0.3757"/>
          <dgm:constr type="l" for="ch" forName="image2" refType="w" fact="0.4868"/>
          <dgm:constr type="t" for="ch" forName="image2" refType="h" fact="0.6235"/>
          <dgm:constr type="w" for="ch" forName="image2" refType="w" fact="0.1886"/>
          <dgm:constr type="h" for="ch" forName="image2" refType="h" fact="0.3757"/>
          <dgm:constr type="l" for="ch" forName="text4" refType="w" fact="0.4868"/>
          <dgm:constr type="t" for="ch" forName="text4" refType="h" fact="0.2081"/>
          <dgm:constr type="w" for="ch" forName="text4" refType="w" fact="0.1886"/>
          <dgm:constr type="h" for="ch" forName="text4" refType="h" fact="0.3757"/>
          <dgm:constr type="l" for="ch" forName="text2" refType="w" fact="0.3246"/>
          <dgm:constr type="t" for="ch" forName="text2" refType="h" fact="0.4154"/>
          <dgm:constr type="w" for="ch" forName="text2" refType="w" fact="0.1886"/>
          <dgm:constr type="h" for="ch" forName="text2" refType="h" fact="0.3757"/>
          <dgm:constr type="l" for="ch" forName="image3" refType="w" fact="0.3246"/>
          <dgm:constr type="t" for="ch" forName="image3" refType="h" fact="0"/>
          <dgm:constr type="w" for="ch" forName="image3" refType="w" fact="0.1886"/>
          <dgm:constr type="h" for="ch" forName="image3" refType="h" fact="0.3757"/>
          <dgm:constr type="l" for="ch" forName="text1" refType="w" fact="0.1623"/>
          <dgm:constr type="t" for="ch" forName="text1" refType="h" fact="0.6243"/>
          <dgm:constr type="w" for="ch" forName="text1" refType="w" fact="0.1886"/>
          <dgm:constr type="h" for="ch" forName="text1" refType="h" fact="0.3757"/>
          <dgm:constr type="l" for="ch" forName="text3" refType="w" fact="0.1623"/>
          <dgm:constr type="t" for="ch" forName="text3" refType="h" fact="0.2089"/>
          <dgm:constr type="w" for="ch" forName="text3" refType="w" fact="0.1886"/>
          <dgm:constr type="h" for="ch" forName="text3" refType="h" fact="0.3757"/>
          <dgm:constr type="l" for="ch" forName="textaccent1" refType="w" fact="0.1668"/>
          <dgm:constr type="t" for="ch" forName="textaccent1" refType="h" fact="0.7923"/>
          <dgm:constr type="w" for="ch" forName="textaccent1" refType="w" fact="0.022"/>
          <dgm:constr type="h" for="ch" forName="textaccent1" refType="h" fact="0.044"/>
          <dgm:constr type="l" for="ch" forName="image1" refType="w" fact="0"/>
          <dgm:constr type="t" for="ch" forName="image1" refType="h" fact="0.4166"/>
          <dgm:constr type="w" for="ch" forName="image1" refType="w" fact="0.1886"/>
          <dgm:constr type="h" for="ch" forName="image1" refType="h" fact="0.3757"/>
          <dgm:constr type="l" for="ch" forName="imageaccent1" refType="w" fact="0.1292"/>
          <dgm:constr type="t" for="ch" forName="imageaccent1" refType="h" fact="0.7424"/>
          <dgm:constr type="w" for="ch" forName="imageaccent1" refType="w" fact="0.022"/>
          <dgm:constr type="h" for="ch" forName="imageaccent1" refType="h" fact="0.044"/>
          <dgm:constr type="l" for="ch" forName="textaccent2" refType="w" fact="0.4544"/>
          <dgm:constr type="t" for="ch" forName="textaccent2" refType="h" fact="0.7404"/>
          <dgm:constr type="w" for="ch" forName="textaccent2" refType="w" fact="0.022"/>
          <dgm:constr type="h" for="ch" forName="textaccent2" refType="h" fact="0.044"/>
          <dgm:constr type="l" for="ch" forName="imageaccent2" refType="w" fact="0.4914"/>
          <dgm:constr type="t" for="ch" forName="imageaccent2" refType="h" fact="0.7907"/>
          <dgm:constr type="w" for="ch" forName="imageaccent2" refType="w" fact="0.022"/>
          <dgm:constr type="h" for="ch" forName="imageaccent2" refType="h" fact="0.044"/>
          <dgm:constr type="l" for="ch" forName="textaccent3" refType="w" fact="0.2915"/>
          <dgm:constr type="t" for="ch" forName="textaccent3" refType="h" fact="0.216"/>
          <dgm:constr type="w" for="ch" forName="textaccent3" refType="w" fact="0.022"/>
          <dgm:constr type="h" for="ch" forName="textaccent3" refType="h" fact="0.044"/>
          <dgm:constr type="l" for="ch" forName="imageaccent3" refType="w" fact="0.3299"/>
          <dgm:constr type="t" for="ch" forName="imageaccent3" refType="h" fact="0.1665"/>
          <dgm:constr type="w" for="ch" forName="imageaccent3" refType="w" fact="0.022"/>
          <dgm:constr type="h" for="ch" forName="imageaccent3" refType="h" fact="0.044"/>
          <dgm:constr type="l" for="ch" forName="textaccent4" refType="w" fact="0.65"/>
          <dgm:constr type="t" for="ch" forName="textaccent4" refType="h" fact="0.3746"/>
          <dgm:constr type="w" for="ch" forName="textaccent4" refType="w" fact="0.022"/>
          <dgm:constr type="h" for="ch" forName="textaccent4" refType="h" fact="0.044"/>
          <dgm:constr type="l" for="ch" forName="imageaccent4" refType="w" fact="0.6859"/>
          <dgm:constr type="t" for="ch" forName="imageaccent4" refType="h" fact="0.4261"/>
          <dgm:constr type="w" for="ch" forName="imageaccent4" refType="w" fact="0.022"/>
          <dgm:constr type="h" for="ch" forName="imageaccent4" refType="h" fact="0.044"/>
          <dgm:constr type="l" for="ch" forName="textaccent5" refType="w" fact="0.8123"/>
          <dgm:constr type="t" for="ch" forName="textaccent5" refType="h" fact="0.1724"/>
          <dgm:constr type="w" for="ch" forName="textaccent5" refType="w" fact="0.022"/>
          <dgm:constr type="h" for="ch" forName="textaccent5" refType="h" fact="0.044"/>
          <dgm:constr type="l" for="ch" forName="imageaccent5" refType="w" fact="0.849"/>
          <dgm:constr type="t" for="ch" forName="imageaccent5" refType="h" fact="0.222"/>
          <dgm:constr type="w" for="ch" forName="imageaccent5" refType="w" fact="0.022"/>
          <dgm:constr type="h" for="ch" forName="imageaccent5" refType="h" fact="0.044"/>
        </dgm:constrLst>
      </dgm:if>
      <dgm:if name="Name7" axis="ch" ptType="node" func="cnt" op="equ" val="6">
        <dgm:alg type="composite">
          <dgm:param type="ar" val="1.9179"/>
        </dgm:alg>
        <dgm:constrLst>
          <dgm:constr type="primFontSz" for="des" ptType="node" op="equ" val="65"/>
          <dgm:constr type="l" for="ch" forName="image4" refType="w" fact="0.6491"/>
          <dgm:constr type="t" for="ch" forName="image4" refType="h" fact="0.3466"/>
          <dgm:constr type="w" for="ch" forName="image4" refType="w" fact="0.1886"/>
          <dgm:constr type="h" for="ch" forName="image4" refType="h" fact="0.3106"/>
          <dgm:constr type="l" for="ch" forName="text5" refType="w" fact="0.6491"/>
          <dgm:constr type="t" for="ch" forName="text5" refType="h" fact="0.0033"/>
          <dgm:constr type="w" for="ch" forName="text5" refType="w" fact="0.1886"/>
          <dgm:constr type="h" for="ch" forName="text5" refType="h" fact="0.3106"/>
          <dgm:constr type="l" for="ch" forName="image5" refType="w" fact="0.8114"/>
          <dgm:constr type="t" for="ch" forName="image5" refType="h" fact="0.1766"/>
          <dgm:constr type="w" for="ch" forName="image5" refType="w" fact="0.1886"/>
          <dgm:constr type="h" for="ch" forName="image5" refType="h" fact="0.3106"/>
          <dgm:constr type="l" for="ch" forName="image2" refType="w" fact="0.4868"/>
          <dgm:constr type="t" for="ch" forName="image2" refType="h" fact="0.5154"/>
          <dgm:constr type="w" for="ch" forName="image2" refType="w" fact="0.1886"/>
          <dgm:constr type="h" for="ch" forName="image2" refType="h" fact="0.3106"/>
          <dgm:constr type="l" for="ch" forName="text4" refType="w" fact="0.4868"/>
          <dgm:constr type="t" for="ch" forName="text4" refType="h" fact="0.172"/>
          <dgm:constr type="w" for="ch" forName="text4" refType="w" fact="0.1886"/>
          <dgm:constr type="h" for="ch" forName="text4" refType="h" fact="0.3106"/>
          <dgm:constr type="l" for="ch" forName="text2" refType="w" fact="0.3246"/>
          <dgm:constr type="t" for="ch" forName="text2" refType="h" fact="0.3434"/>
          <dgm:constr type="w" for="ch" forName="text2" refType="w" fact="0.1886"/>
          <dgm:constr type="h" for="ch" forName="text2" refType="h" fact="0.3106"/>
          <dgm:constr type="l" for="ch" forName="image3" refType="w" fact="0.3246"/>
          <dgm:constr type="t" for="ch" forName="image3" refType="h" fact="0"/>
          <dgm:constr type="w" for="ch" forName="image3" refType="w" fact="0.1886"/>
          <dgm:constr type="h" for="ch" forName="image3" refType="h" fact="0.3106"/>
          <dgm:constr type="l" for="ch" forName="text1" refType="w" fact="0.1623"/>
          <dgm:constr type="t" for="ch" forName="text1" refType="h" fact="0.516"/>
          <dgm:constr type="w" for="ch" forName="text1" refType="w" fact="0.1886"/>
          <dgm:constr type="h" for="ch" forName="text1" refType="h" fact="0.3106"/>
          <dgm:constr type="l" for="ch" forName="text3" refType="w" fact="0.1623"/>
          <dgm:constr type="t" for="ch" forName="text3" refType="h" fact="0.1727"/>
          <dgm:constr type="w" for="ch" forName="text3" refType="w" fact="0.1886"/>
          <dgm:constr type="h" for="ch" forName="text3" refType="h" fact="0.3106"/>
          <dgm:constr type="l" for="ch" forName="textaccent1" refType="w" fact="0.1668"/>
          <dgm:constr type="t" for="ch" forName="textaccent1" refType="h" fact="0.6549"/>
          <dgm:constr type="w" for="ch" forName="textaccent1" refType="w" fact="0.022"/>
          <dgm:constr type="h" for="ch" forName="textaccent1" refType="h" fact="0.0364"/>
          <dgm:constr type="l" for="ch" forName="image1" refType="w" fact="0"/>
          <dgm:constr type="t" for="ch" forName="image1" refType="h" fact="0.3443"/>
          <dgm:constr type="w" for="ch" forName="image1" refType="w" fact="0.1886"/>
          <dgm:constr type="h" for="ch" forName="image1" refType="h" fact="0.3106"/>
          <dgm:constr type="l" for="ch" forName="imageaccent1" refType="w" fact="0.1292"/>
          <dgm:constr type="t" for="ch" forName="imageaccent1" refType="h" fact="0.6137"/>
          <dgm:constr type="w" for="ch" forName="imageaccent1" refType="w" fact="0.022"/>
          <dgm:constr type="h" for="ch" forName="imageaccent1" refType="h" fact="0.0364"/>
          <dgm:constr type="l" for="ch" forName="textaccent2" refType="w" fact="0.4544"/>
          <dgm:constr type="t" for="ch" forName="textaccent2" refType="h" fact="0.612"/>
          <dgm:constr type="w" for="ch" forName="textaccent2" refType="w" fact="0.022"/>
          <dgm:constr type="h" for="ch" forName="textaccent2" refType="h" fact="0.0364"/>
          <dgm:constr type="l" for="ch" forName="imageaccent2" refType="w" fact="0.4914"/>
          <dgm:constr type="t" for="ch" forName="imageaccent2" refType="h" fact="0.6536"/>
          <dgm:constr type="w" for="ch" forName="imageaccent2" refType="w" fact="0.022"/>
          <dgm:constr type="h" for="ch" forName="imageaccent2" refType="h" fact="0.0364"/>
          <dgm:constr type="l" for="ch" forName="textaccent3" refType="w" fact="0.2915"/>
          <dgm:constr type="t" for="ch" forName="textaccent3" refType="h" fact="0.1786"/>
          <dgm:constr type="w" for="ch" forName="textaccent3" refType="w" fact="0.022"/>
          <dgm:constr type="h" for="ch" forName="textaccent3" refType="h" fact="0.0364"/>
          <dgm:constr type="l" for="ch" forName="imageaccent3" refType="w" fact="0.3299"/>
          <dgm:constr type="t" for="ch" forName="imageaccent3" refType="h" fact="0.1376"/>
          <dgm:constr type="w" for="ch" forName="imageaccent3" refType="w" fact="0.022"/>
          <dgm:constr type="h" for="ch" forName="imageaccent3" refType="h" fact="0.0364"/>
          <dgm:constr type="l" for="ch" forName="textaccent4" refType="w" fact="0.65"/>
          <dgm:constr type="t" for="ch" forName="textaccent4" refType="h" fact="0.3096"/>
          <dgm:constr type="w" for="ch" forName="textaccent4" refType="w" fact="0.022"/>
          <dgm:constr type="h" for="ch" forName="textaccent4" refType="h" fact="0.0364"/>
          <dgm:constr type="l" for="ch" forName="imageaccent4" refType="w" fact="0.6859"/>
          <dgm:constr type="t" for="ch" forName="imageaccent4" refType="h" fact="0.3522"/>
          <dgm:constr type="w" for="ch" forName="imageaccent4" refType="w" fact="0.022"/>
          <dgm:constr type="h" for="ch" forName="imageaccent4" refType="h" fact="0.0364"/>
          <dgm:constr type="l" for="ch" forName="textaccent5" refType="w" fact="0.8123"/>
          <dgm:constr type="t" for="ch" forName="textaccent5" refType="h" fact="0.1425"/>
          <dgm:constr type="w" for="ch" forName="textaccent5" refType="w" fact="0.022"/>
          <dgm:constr type="h" for="ch" forName="textaccent5" refType="h" fact="0.0364"/>
          <dgm:constr type="l" for="ch" forName="imageaccent5" refType="w" fact="0.849"/>
          <dgm:constr type="t" for="ch" forName="imageaccent5" refType="h" fact="0.1835"/>
          <dgm:constr type="w" for="ch" forName="imageaccent5" refType="w" fact="0.022"/>
          <dgm:constr type="h" for="ch" forName="imageaccent5" refType="h" fact="0.0364"/>
          <dgm:constr type="l" for="ch" forName="image6" refType="w" fact="0.6491"/>
          <dgm:constr type="t" for="ch" forName="image6" refType="h" fact="0.6894"/>
          <dgm:constr type="w" for="ch" forName="image6" refType="w" fact="0.1886"/>
          <dgm:constr type="h" for="ch" forName="image6" refType="h" fact="0.3106"/>
          <dgm:constr type="l" for="ch" forName="text6" refType="w" fact="0.8114"/>
          <dgm:constr type="t" for="ch" forName="text6" refType="h" fact="0.5194"/>
          <dgm:constr type="w" for="ch" forName="text6" refType="w" fact="0.1886"/>
          <dgm:constr type="h" for="ch" forName="text6" refType="h" fact="0.3106"/>
          <dgm:constr type="l" for="ch" forName="imageaccent6" refType="w" fact="0.8138"/>
          <dgm:constr type="t" for="ch" forName="imageaccent6" refType="h" fact="0.8257"/>
          <dgm:constr type="w" for="ch" forName="imageaccent6" refType="w" fact="0.022"/>
          <dgm:constr type="h" for="ch" forName="imageaccent6" refType="h" fact="0.0364"/>
          <dgm:constr type="l" for="ch" forName="textaccent6" refType="w" fact="0.8488"/>
          <dgm:constr type="t" for="ch" forName="textaccent6" refType="h" fact="0.7914"/>
          <dgm:constr type="w" for="ch" forName="textaccent6" refType="w" fact="0.022"/>
          <dgm:constr type="h" for="ch" forName="textaccent6" refType="h" fact="0.0364"/>
        </dgm:constrLst>
      </dgm:if>
      <dgm:if name="Name8" axis="ch" ptType="node" func="cnt" op="equ" val="7">
        <dgm:alg type="composite">
          <dgm:param type="ar" val="1.6382"/>
        </dgm:alg>
        <dgm:constrLst>
          <dgm:constr type="primFontSz" for="des" ptType="node" op="equ" val="65"/>
          <dgm:constr type="l" for="ch" forName="image4" refType="w" fact="0.6491"/>
          <dgm:constr type="t" for="ch" forName="image4" refType="h" fact="0.2961"/>
          <dgm:constr type="w" for="ch" forName="image4" refType="w" fact="0.1886"/>
          <dgm:constr type="h" for="ch" forName="image4" refType="h" fact="0.2653"/>
          <dgm:constr type="l" for="ch" forName="text5" refType="w" fact="0.6491"/>
          <dgm:constr type="t" for="ch" forName="text5" refType="h" fact="0.0028"/>
          <dgm:constr type="w" for="ch" forName="text5" refType="w" fact="0.1886"/>
          <dgm:constr type="h" for="ch" forName="text5" refType="h" fact="0.2653"/>
          <dgm:constr type="l" for="ch" forName="image5" refType="w" fact="0.8114"/>
          <dgm:constr type="t" for="ch" forName="image5" refType="h" fact="0.1508"/>
          <dgm:constr type="w" for="ch" forName="image5" refType="w" fact="0.1886"/>
          <dgm:constr type="h" for="ch" forName="image5" refType="h" fact="0.2653"/>
          <dgm:constr type="l" for="ch" forName="image2" refType="w" fact="0.4868"/>
          <dgm:constr type="t" for="ch" forName="image2" refType="h" fact="0.4402"/>
          <dgm:constr type="w" for="ch" forName="image2" refType="w" fact="0.1886"/>
          <dgm:constr type="h" for="ch" forName="image2" refType="h" fact="0.2653"/>
          <dgm:constr type="l" for="ch" forName="text4" refType="w" fact="0.4868"/>
          <dgm:constr type="t" for="ch" forName="text4" refType="h" fact="0.1469"/>
          <dgm:constr type="w" for="ch" forName="text4" refType="w" fact="0.1886"/>
          <dgm:constr type="h" for="ch" forName="text4" refType="h" fact="0.2653"/>
          <dgm:constr type="l" for="ch" forName="text2" refType="w" fact="0.3246"/>
          <dgm:constr type="t" for="ch" forName="text2" refType="h" fact="0.2933"/>
          <dgm:constr type="w" for="ch" forName="text2" refType="w" fact="0.1886"/>
          <dgm:constr type="h" for="ch" forName="text2" refType="h" fact="0.2653"/>
          <dgm:constr type="l" for="ch" forName="image3" refType="w" fact="0.3246"/>
          <dgm:constr type="t" for="ch" forName="image3" refType="h" fact="0"/>
          <dgm:constr type="w" for="ch" forName="image3" refType="w" fact="0.1886"/>
          <dgm:constr type="h" for="ch" forName="image3" refType="h" fact="0.2653"/>
          <dgm:constr type="l" for="ch" forName="text1" refType="w" fact="0.1623"/>
          <dgm:constr type="t" for="ch" forName="text1" refType="h" fact="0.4408"/>
          <dgm:constr type="w" for="ch" forName="text1" refType="w" fact="0.1886"/>
          <dgm:constr type="h" for="ch" forName="text1" refType="h" fact="0.2653"/>
          <dgm:constr type="l" for="ch" forName="text3" refType="w" fact="0.1623"/>
          <dgm:constr type="t" for="ch" forName="text3" refType="h" fact="0.1475"/>
          <dgm:constr type="w" for="ch" forName="text3" refType="w" fact="0.1886"/>
          <dgm:constr type="h" for="ch" forName="text3" refType="h" fact="0.2653"/>
          <dgm:constr type="l" for="ch" forName="textaccent1" refType="w" fact="0.1668"/>
          <dgm:constr type="t" for="ch" forName="textaccent1" refType="h" fact="0.5594"/>
          <dgm:constr type="w" for="ch" forName="textaccent1" refType="w" fact="0.022"/>
          <dgm:constr type="h" for="ch" forName="textaccent1" refType="h" fact="0.0311"/>
          <dgm:constr type="l" for="ch" forName="image1" refType="w" fact="0"/>
          <dgm:constr type="t" for="ch" forName="image1" refType="h" fact="0.2941"/>
          <dgm:constr type="w" for="ch" forName="image1" refType="w" fact="0.1886"/>
          <dgm:constr type="h" for="ch" forName="image1" refType="h" fact="0.2653"/>
          <dgm:constr type="l" for="ch" forName="imageaccent1" refType="w" fact="0.1292"/>
          <dgm:constr type="t" for="ch" forName="imageaccent1" refType="h" fact="0.5242"/>
          <dgm:constr type="w" for="ch" forName="imageaccent1" refType="w" fact="0.022"/>
          <dgm:constr type="h" for="ch" forName="imageaccent1" refType="h" fact="0.0311"/>
          <dgm:constr type="l" for="ch" forName="textaccent2" refType="w" fact="0.4544"/>
          <dgm:constr type="t" for="ch" forName="textaccent2" refType="h" fact="0.5228"/>
          <dgm:constr type="w" for="ch" forName="textaccent2" refType="w" fact="0.022"/>
          <dgm:constr type="h" for="ch" forName="textaccent2" refType="h" fact="0.0311"/>
          <dgm:constr type="l" for="ch" forName="imageaccent2" refType="w" fact="0.4914"/>
          <dgm:constr type="t" for="ch" forName="imageaccent2" refType="h" fact="0.5583"/>
          <dgm:constr type="w" for="ch" forName="imageaccent2" refType="w" fact="0.022"/>
          <dgm:constr type="h" for="ch" forName="imageaccent2" refType="h" fact="0.0311"/>
          <dgm:constr type="l" for="ch" forName="textaccent3" refType="w" fact="0.2907"/>
          <dgm:constr type="t" for="ch" forName="textaccent3" refType="h" fact="0.1511"/>
          <dgm:constr type="w" for="ch" forName="textaccent3" refType="w" fact="0.022"/>
          <dgm:constr type="h" for="ch" forName="textaccent3" refType="h" fact="0.0311"/>
          <dgm:constr type="l" for="ch" forName="imageaccent3" refType="w" fact="0.3299"/>
          <dgm:constr type="t" for="ch" forName="imageaccent3" refType="h" fact="0.1175"/>
          <dgm:constr type="w" for="ch" forName="imageaccent3" refType="w" fact="0.022"/>
          <dgm:constr type="h" for="ch" forName="imageaccent3" refType="h" fact="0.0311"/>
          <dgm:constr type="l" for="ch" forName="textaccent4" refType="w" fact="0.65"/>
          <dgm:constr type="t" for="ch" forName="textaccent4" refType="h" fact="0.2645"/>
          <dgm:constr type="w" for="ch" forName="textaccent4" refType="w" fact="0.022"/>
          <dgm:constr type="h" for="ch" forName="textaccent4" refType="h" fact="0.0311"/>
          <dgm:constr type="l" for="ch" forName="imageaccent4" refType="w" fact="0.6859"/>
          <dgm:constr type="t" for="ch" forName="imageaccent4" refType="h" fact="0.3008"/>
          <dgm:constr type="w" for="ch" forName="imageaccent4" refType="w" fact="0.022"/>
          <dgm:constr type="h" for="ch" forName="imageaccent4" refType="h" fact="0.0311"/>
          <dgm:constr type="l" for="ch" forName="textaccent5" refType="w" fact="0.8123"/>
          <dgm:constr type="t" for="ch" forName="textaccent5" refType="h" fact="0.1217"/>
          <dgm:constr type="w" for="ch" forName="textaccent5" refType="w" fact="0.022"/>
          <dgm:constr type="h" for="ch" forName="textaccent5" refType="h" fact="0.0311"/>
          <dgm:constr type="l" for="ch" forName="imageaccent5" refType="w" fact="0.849"/>
          <dgm:constr type="t" for="ch" forName="imageaccent5" refType="h" fact="0.1567"/>
          <dgm:constr type="w" for="ch" forName="imageaccent5" refType="w" fact="0.022"/>
          <dgm:constr type="h" for="ch" forName="imageaccent5" refType="h" fact="0.0311"/>
          <dgm:constr type="l" for="ch" forName="image6" refType="w" fact="0.6491"/>
          <dgm:constr type="t" for="ch" forName="image6" refType="h" fact="0.5889"/>
          <dgm:constr type="w" for="ch" forName="image6" refType="w" fact="0.1886"/>
          <dgm:constr type="h" for="ch" forName="image6" refType="h" fact="0.2653"/>
          <dgm:constr type="l" for="ch" forName="text6" refType="w" fact="0.8114"/>
          <dgm:constr type="t" for="ch" forName="text6" refType="h" fact="0.4436"/>
          <dgm:constr type="w" for="ch" forName="text6" refType="w" fact="0.1886"/>
          <dgm:constr type="h" for="ch" forName="text6" refType="h" fact="0.2653"/>
          <dgm:constr type="l" for="ch" forName="imageaccent6" refType="w" fact="0.8138"/>
          <dgm:constr type="t" for="ch" forName="imageaccent6" refType="h" fact="0.7053"/>
          <dgm:constr type="w" for="ch" forName="imageaccent6" refType="w" fact="0.022"/>
          <dgm:constr type="h" for="ch" forName="imageaccent6" refType="h" fact="0.0311"/>
          <dgm:constr type="l" for="ch" forName="textaccent6" refType="w" fact="0.8488"/>
          <dgm:constr type="t" for="ch" forName="textaccent6" refType="h" fact="0.676"/>
          <dgm:constr type="w" for="ch" forName="textaccent6" refType="w" fact="0.022"/>
          <dgm:constr type="h" for="ch" forName="textaccent6" refType="h" fact="0.0311"/>
          <dgm:constr type="l" for="ch" forName="text7" refType="w" fact="0.3244"/>
          <dgm:constr type="t" for="ch" forName="text7" refType="h" fact="0.5872"/>
          <dgm:constr type="w" for="ch" forName="text7" refType="w" fact="0.1886"/>
          <dgm:constr type="h" for="ch" forName="text7" refType="h" fact="0.2653"/>
          <dgm:constr type="l" for="ch" forName="image7" refType="w" fact="0.1622"/>
          <dgm:constr type="t" for="ch" forName="image7" refType="h" fact="0.7347"/>
          <dgm:constr type="w" for="ch" forName="image7" refType="w" fact="0.1886"/>
          <dgm:constr type="h" for="ch" forName="image7" refType="h" fact="0.2653"/>
          <dgm:constr type="l" for="ch" forName="imageaccent7" refType="w" fact="0.2905"/>
          <dgm:constr type="t" for="ch" forName="imageaccent7" refType="h" fact="0.7384"/>
          <dgm:constr type="w" for="ch" forName="imageaccent7" refType="w" fact="0.022"/>
          <dgm:constr type="h" for="ch" forName="imageaccent7" refType="h" fact="0.0311"/>
          <dgm:constr type="l" for="ch" forName="textaccent7" refType="w" fact="0.3298"/>
          <dgm:constr type="t" for="ch" forName="textaccent7" refType="h" fact="0.7048"/>
          <dgm:constr type="w" for="ch" forName="textaccent7" refType="w" fact="0.022"/>
          <dgm:constr type="h" for="ch" forName="textaccent7" refType="h" fact="0.0311"/>
        </dgm:constrLst>
      </dgm:if>
      <dgm:if name="Name9" axis="ch" ptType="node" func="cnt" op="equ" val="8">
        <dgm:alg type="composite">
          <dgm:param type="ar" val="1.8974"/>
        </dgm:alg>
        <dgm:constrLst>
          <dgm:constr type="primFontSz" for="des" ptType="node" op="equ" val="65"/>
          <dgm:constr type="l" for="ch" forName="image4" refType="w" fact="0.5589"/>
          <dgm:constr type="t" for="ch" forName="image4" refType="h" fact="0.2952"/>
          <dgm:constr type="w" for="ch" forName="image4" refType="w" fact="0.1624"/>
          <dgm:constr type="h" for="ch" forName="image4" refType="h" fact="0.2645"/>
          <dgm:constr type="l" for="ch" forName="text5" refType="w" fact="0.5589"/>
          <dgm:constr type="t" for="ch" forName="text5" refType="h" fact="0.0028"/>
          <dgm:constr type="w" for="ch" forName="text5" refType="w" fact="0.1624"/>
          <dgm:constr type="h" for="ch" forName="text5" refType="h" fact="0.2645"/>
          <dgm:constr type="l" for="ch" forName="image5" refType="w" fact="0.6986"/>
          <dgm:constr type="t" for="ch" forName="image5" refType="h" fact="0.1504"/>
          <dgm:constr type="w" for="ch" forName="image5" refType="w" fact="0.1624"/>
          <dgm:constr type="h" for="ch" forName="image5" refType="h" fact="0.2645"/>
          <dgm:constr type="l" for="ch" forName="image2" refType="w" fact="0.4192"/>
          <dgm:constr type="t" for="ch" forName="image2" refType="h" fact="0.439"/>
          <dgm:constr type="w" for="ch" forName="image2" refType="w" fact="0.1624"/>
          <dgm:constr type="h" for="ch" forName="image2" refType="h" fact="0.2645"/>
          <dgm:constr type="l" for="ch" forName="text4" refType="w" fact="0.4192"/>
          <dgm:constr type="t" for="ch" forName="text4" refType="h" fact="0.1465"/>
          <dgm:constr type="w" for="ch" forName="text4" refType="w" fact="0.1624"/>
          <dgm:constr type="h" for="ch" forName="text4" refType="h" fact="0.2645"/>
          <dgm:constr type="l" for="ch" forName="text2" refType="w" fact="0.2794"/>
          <dgm:constr type="t" for="ch" forName="text2" refType="h" fact="0.2925"/>
          <dgm:constr type="w" for="ch" forName="text2" refType="w" fact="0.1624"/>
          <dgm:constr type="h" for="ch" forName="text2" refType="h" fact="0.2645"/>
          <dgm:constr type="l" for="ch" forName="image3" refType="w" fact="0.2794"/>
          <dgm:constr type="t" for="ch" forName="image3" refType="h" fact="0"/>
          <dgm:constr type="w" for="ch" forName="image3" refType="w" fact="0.1624"/>
          <dgm:constr type="h" for="ch" forName="image3" refType="h" fact="0.2645"/>
          <dgm:constr type="l" for="ch" forName="text1" refType="w" fact="0.1397"/>
          <dgm:constr type="t" for="ch" forName="text1" refType="h" fact="0.4395"/>
          <dgm:constr type="w" for="ch" forName="text1" refType="w" fact="0.1624"/>
          <dgm:constr type="h" for="ch" forName="text1" refType="h" fact="0.2645"/>
          <dgm:constr type="l" for="ch" forName="text3" refType="w" fact="0.1397"/>
          <dgm:constr type="t" for="ch" forName="text3" refType="h" fact="0.1471"/>
          <dgm:constr type="w" for="ch" forName="text3" refType="w" fact="0.1624"/>
          <dgm:constr type="h" for="ch" forName="text3" refType="h" fact="0.2645"/>
          <dgm:constr type="l" for="ch" forName="textaccent1" refType="w" fact="0.1436"/>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4"/>
          <dgm:constr type="h" for="ch" forName="image1" refType="h" fact="0.2645"/>
          <dgm:constr type="l" for="ch" forName="imageaccent1" refType="w" fact="0.1112"/>
          <dgm:constr type="t" for="ch" forName="imageaccent1" refType="h" fact="0.5227"/>
          <dgm:constr type="w" for="ch" forName="imageaccent1" refType="w" fact="0.0189"/>
          <dgm:constr type="h" for="ch" forName="imageaccent1" refType="h" fact="0.031"/>
          <dgm:constr type="l" for="ch" forName="textaccent2" refType="w" fact="0.3912"/>
          <dgm:constr type="t" for="ch" forName="textaccent2" refType="h" fact="0.5213"/>
          <dgm:constr type="w" for="ch" forName="textaccent2" refType="w" fact="0.0189"/>
          <dgm:constr type="h" for="ch" forName="textaccent2" refType="h" fact="0.031"/>
          <dgm:constr type="l" for="ch" forName="imageaccent2" refType="w" fact="0.4231"/>
          <dgm:constr type="t" for="ch" forName="imageaccent2" refType="h" fact="0.5567"/>
          <dgm:constr type="w" for="ch" forName="imageaccent2" refType="w" fact="0.0189"/>
          <dgm:constr type="h" for="ch" forName="imageaccent2" refType="h" fact="0.031"/>
          <dgm:constr type="l" for="ch" forName="textaccent3" refType="w" fact="0.2502"/>
          <dgm:constr type="t" for="ch" forName="textaccent3" refType="h" fact="0.1507"/>
          <dgm:constr type="w" for="ch" forName="textaccent3" refType="w" fact="0.0189"/>
          <dgm:constr type="h" for="ch" forName="textaccent3" refType="h" fact="0.031"/>
          <dgm:constr type="l" for="ch" forName="imageaccent3" refType="w" fact="0.2841"/>
          <dgm:constr type="t" for="ch" forName="imageaccent3" refType="h" fact="0.1172"/>
          <dgm:constr type="w" for="ch" forName="imageaccent3" refType="w" fact="0.0189"/>
          <dgm:constr type="h" for="ch" forName="imageaccent3" refType="h" fact="0.031"/>
          <dgm:constr type="l" for="ch" forName="textaccent4" refType="w" fact="0.5596"/>
          <dgm:constr type="t" for="ch" forName="textaccent4" refType="h" fact="0.2637"/>
          <dgm:constr type="w" for="ch" forName="textaccent4" refType="w" fact="0.0189"/>
          <dgm:constr type="h" for="ch" forName="textaccent4" refType="h" fact="0.031"/>
          <dgm:constr type="l" for="ch" forName="imageaccent4" refType="w" fact="0.5905"/>
          <dgm:constr type="t" for="ch" forName="imageaccent4" refType="h" fact="0.3"/>
          <dgm:constr type="w" for="ch" forName="imageaccent4" refType="w" fact="0.0189"/>
          <dgm:constr type="h" for="ch" forName="imageaccent4" refType="h" fact="0.031"/>
          <dgm:constr type="l" for="ch" forName="textaccent5" refType="w" fact="0.6993"/>
          <dgm:constr type="t" for="ch" forName="textaccent5" refType="h" fact="0.1214"/>
          <dgm:constr type="w" for="ch" forName="textaccent5" refType="w" fact="0.0189"/>
          <dgm:constr type="h" for="ch" forName="textaccent5" refType="h" fact="0.031"/>
          <dgm:constr type="l" for="ch" forName="imageaccent5" refType="w" fact="0.731"/>
          <dgm:constr type="t" for="ch" forName="imageaccent5" refType="h" fact="0.1563"/>
          <dgm:constr type="w" for="ch" forName="imageaccent5" refType="w" fact="0.0189"/>
          <dgm:constr type="h" for="ch" forName="imageaccent5" refType="h" fact="0.031"/>
          <dgm:constr type="l" for="ch" forName="image6" refType="w" fact="0.5589"/>
          <dgm:constr type="t" for="ch" forName="image6" refType="h" fact="0.5872"/>
          <dgm:constr type="w" for="ch" forName="image6" refType="w" fact="0.1624"/>
          <dgm:constr type="h" for="ch" forName="image6" refType="h" fact="0.2645"/>
          <dgm:constr type="l" for="ch" forName="text6" refType="w" fact="0.6986"/>
          <dgm:constr type="t" for="ch" forName="text6" refType="h" fact="0.4424"/>
          <dgm:constr type="w" for="ch" forName="text6" refType="w" fact="0.1624"/>
          <dgm:constr type="h" for="ch" forName="text6" refType="h" fact="0.2645"/>
          <dgm:constr type="l" for="ch" forName="imageaccent6" refType="w" fact="0.7007"/>
          <dgm:constr type="t" for="ch" forName="imageaccent6" refType="h" fact="0.7033"/>
          <dgm:constr type="w" for="ch" forName="imageaccent6" refType="w" fact="0.0189"/>
          <dgm:constr type="h" for="ch" forName="imageaccent6" refType="h" fact="0.031"/>
          <dgm:constr type="l" for="ch" forName="textaccent6" refType="w" fact="0.7308"/>
          <dgm:constr type="t" for="ch" forName="textaccent6" refType="h" fact="0.6741"/>
          <dgm:constr type="w" for="ch" forName="textaccent6" refType="w" fact="0.0189"/>
          <dgm:constr type="h" for="ch" forName="textaccent6" refType="h" fact="0.031"/>
          <dgm:constr type="l" for="ch" forName="text7" refType="w" fact="0.2793"/>
          <dgm:constr type="t" for="ch" forName="text7" refType="h" fact="0.5856"/>
          <dgm:constr type="w" for="ch" forName="text7" refType="w" fact="0.1624"/>
          <dgm:constr type="h" for="ch" forName="text7" refType="h" fact="0.2645"/>
          <dgm:constr type="l" for="ch" forName="image7" refType="w" fact="0.1396"/>
          <dgm:constr type="t" for="ch" forName="image7" refType="h" fact="0.7326"/>
          <dgm:constr type="w" for="ch" forName="image7" refType="w" fact="0.1624"/>
          <dgm:constr type="h" for="ch" forName="image7" refType="h" fact="0.2645"/>
          <dgm:constr type="l" for="ch" forName="imageaccent7" refType="w" fact="0.2501"/>
          <dgm:constr type="t" for="ch" forName="imageaccent7" refType="h" fact="0.7363"/>
          <dgm:constr type="w" for="ch" forName="imageaccent7" refType="w" fact="0.0189"/>
          <dgm:constr type="h" for="ch" forName="imageaccent7" refType="h" fact="0.031"/>
          <dgm:constr type="l" for="ch" forName="textaccent7" refType="w" fact="0.284"/>
          <dgm:constr type="t" for="ch" forName="textaccent7" refType="h" fact="0.7028"/>
          <dgm:constr type="w" for="ch" forName="textaccent7" refType="w" fact="0.0189"/>
          <dgm:constr type="h" for="ch" forName="textaccent7" refType="h" fact="0.031"/>
          <dgm:constr type="l" for="ch" forName="image8" refType="w" fact="0.6979"/>
          <dgm:constr type="t" for="ch" forName="image8" refType="h" fact="0.7355"/>
          <dgm:constr type="w" for="ch" forName="image8" refType="w" fact="0.1624"/>
          <dgm:constr type="h" for="ch" forName="image8" refType="h" fact="0.2645"/>
          <dgm:constr type="l" for="ch" forName="text8" refType="w" fact="0.8376"/>
          <dgm:constr type="t" for="ch" forName="text8" refType="h" fact="0.5906"/>
          <dgm:constr type="w" for="ch" forName="text8" refType="w" fact="0.1624"/>
          <dgm:constr type="h" for="ch" forName="text8" refType="h" fact="0.2645"/>
          <dgm:constr type="l" for="ch" forName="imageaccent8" refType="w" fact="0.8397"/>
          <dgm:constr type="t" for="ch" forName="imageaccent8" refType="h" fact="0.8516"/>
          <dgm:constr type="w" for="ch" forName="imageaccent8" refType="w" fact="0.0189"/>
          <dgm:constr type="h" for="ch" forName="imageaccent8" refType="h" fact="0.031"/>
          <dgm:constr type="l" for="ch" forName="textaccent8" refType="w" fact="0.8698"/>
          <dgm:constr type="t" for="ch" forName="textaccent8" refType="h" fact="0.8223"/>
          <dgm:constr type="w" for="ch" forName="textaccent8" refType="w" fact="0.0189"/>
          <dgm:constr type="h" for="ch" forName="textaccent8" refType="h" fact="0.031"/>
        </dgm:constrLst>
      </dgm:if>
      <dgm:if name="Name10" axis="ch" ptType="node" func="cnt" op="equ" val="9">
        <dgm:alg type="composite">
          <dgm:param type="ar" val="1.8986"/>
        </dgm:alg>
        <dgm:constrLst>
          <dgm:constr type="primFontSz" for="des" ptType="node" op="equ" val="65"/>
          <dgm:constr type="l" for="ch" forName="image4" refType="w" fact="0.5585"/>
          <dgm:constr type="t" for="ch" forName="image4" refType="h" fact="0.2952"/>
          <dgm:constr type="w" for="ch" forName="image4" refType="w" fact="0.1623"/>
          <dgm:constr type="h" for="ch" forName="image4" refType="h" fact="0.2645"/>
          <dgm:constr type="l" for="ch" forName="text5" refType="w" fact="0.5585"/>
          <dgm:constr type="t" for="ch" forName="text5" refType="h" fact="0.0028"/>
          <dgm:constr type="w" for="ch" forName="text5" refType="w" fact="0.1623"/>
          <dgm:constr type="h" for="ch" forName="text5" refType="h" fact="0.2645"/>
          <dgm:constr type="l" for="ch" forName="image5" refType="w" fact="0.6982"/>
          <dgm:constr type="t" for="ch" forName="image5" refType="h" fact="0.1504"/>
          <dgm:constr type="w" for="ch" forName="image5" refType="w" fact="0.1623"/>
          <dgm:constr type="h" for="ch" forName="image5" refType="h" fact="0.2645"/>
          <dgm:constr type="l" for="ch" forName="image2" refType="w" fact="0.4189"/>
          <dgm:constr type="t" for="ch" forName="image2" refType="h" fact="0.439"/>
          <dgm:constr type="w" for="ch" forName="image2" refType="w" fact="0.1623"/>
          <dgm:constr type="h" for="ch" forName="image2" refType="h" fact="0.2645"/>
          <dgm:constr type="l" for="ch" forName="text4" refType="w" fact="0.4189"/>
          <dgm:constr type="t" for="ch" forName="text4" refType="h" fact="0.1465"/>
          <dgm:constr type="w" for="ch" forName="text4" refType="w" fact="0.1623"/>
          <dgm:constr type="h" for="ch" forName="text4" refType="h" fact="0.2645"/>
          <dgm:constr type="l" for="ch" forName="text2" refType="w" fact="0.2793"/>
          <dgm:constr type="t" for="ch" forName="text2" refType="h" fact="0.2925"/>
          <dgm:constr type="w" for="ch" forName="text2" refType="w" fact="0.1623"/>
          <dgm:constr type="h" for="ch" forName="text2" refType="h" fact="0.2645"/>
          <dgm:constr type="l" for="ch" forName="image3" refType="w" fact="0.2793"/>
          <dgm:constr type="t" for="ch" forName="image3" refType="h" fact="0"/>
          <dgm:constr type="w" for="ch" forName="image3" refType="w" fact="0.1623"/>
          <dgm:constr type="h" for="ch" forName="image3" refType="h" fact="0.2645"/>
          <dgm:constr type="l" for="ch" forName="text1" refType="w" fact="0.1396"/>
          <dgm:constr type="t" for="ch" forName="text1" refType="h" fact="0.4395"/>
          <dgm:constr type="w" for="ch" forName="text1" refType="w" fact="0.1623"/>
          <dgm:constr type="h" for="ch" forName="text1" refType="h" fact="0.2645"/>
          <dgm:constr type="l" for="ch" forName="text3" refType="w" fact="0.1396"/>
          <dgm:constr type="t" for="ch" forName="text3" refType="h" fact="0.1471"/>
          <dgm:constr type="w" for="ch" forName="text3" refType="w" fact="0.1623"/>
          <dgm:constr type="h" for="ch" forName="text3" refType="h" fact="0.2645"/>
          <dgm:constr type="l" for="ch" forName="textaccent1" refType="w" fact="0.1435"/>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3"/>
          <dgm:constr type="h" for="ch" forName="image1" refType="h" fact="0.2645"/>
          <dgm:constr type="l" for="ch" forName="imageaccent1" refType="w" fact="0.1111"/>
          <dgm:constr type="t" for="ch" forName="imageaccent1" refType="h" fact="0.5227"/>
          <dgm:constr type="w" for="ch" forName="imageaccent1" refType="w" fact="0.0189"/>
          <dgm:constr type="h" for="ch" forName="imageaccent1" refType="h" fact="0.031"/>
          <dgm:constr type="l" for="ch" forName="textaccent2" refType="w" fact="0.391"/>
          <dgm:constr type="t" for="ch" forName="textaccent2" refType="h" fact="0.5213"/>
          <dgm:constr type="w" for="ch" forName="textaccent2" refType="w" fact="0.0189"/>
          <dgm:constr type="h" for="ch" forName="textaccent2" refType="h" fact="0.031"/>
          <dgm:constr type="l" for="ch" forName="imageaccent2" refType="w" fact="0.4228"/>
          <dgm:constr type="t" for="ch" forName="imageaccent2" refType="h" fact="0.5567"/>
          <dgm:constr type="w" for="ch" forName="imageaccent2" refType="w" fact="0.0189"/>
          <dgm:constr type="h" for="ch" forName="imageaccent2" refType="h" fact="0.031"/>
          <dgm:constr type="l" for="ch" forName="textaccent3" refType="w" fact="0.2501"/>
          <dgm:constr type="t" for="ch" forName="textaccent3" refType="h" fact="0.1507"/>
          <dgm:constr type="w" for="ch" forName="textaccent3" refType="w" fact="0.0189"/>
          <dgm:constr type="h" for="ch" forName="textaccent3" refType="h" fact="0.031"/>
          <dgm:constr type="l" for="ch" forName="imageaccent3" refType="w" fact="0.2839"/>
          <dgm:constr type="t" for="ch" forName="imageaccent3" refType="h" fact="0.1172"/>
          <dgm:constr type="w" for="ch" forName="imageaccent3" refType="w" fact="0.0189"/>
          <dgm:constr type="h" for="ch" forName="imageaccent3" refType="h" fact="0.031"/>
          <dgm:constr type="l" for="ch" forName="textaccent4" refType="w" fact="0.5593"/>
          <dgm:constr type="t" for="ch" forName="textaccent4" refType="h" fact="0.2637"/>
          <dgm:constr type="w" for="ch" forName="textaccent4" refType="w" fact="0.0189"/>
          <dgm:constr type="h" for="ch" forName="textaccent4" refType="h" fact="0.031"/>
          <dgm:constr type="l" for="ch" forName="imageaccent4" refType="w" fact="0.5901"/>
          <dgm:constr type="t" for="ch" forName="imageaccent4" refType="h" fact="0.3"/>
          <dgm:constr type="w" for="ch" forName="imageaccent4" refType="w" fact="0.0189"/>
          <dgm:constr type="h" for="ch" forName="imageaccent4" refType="h" fact="0.031"/>
          <dgm:constr type="l" for="ch" forName="textaccent5" refType="w" fact="0.6989"/>
          <dgm:constr type="t" for="ch" forName="textaccent5" refType="h" fact="0.1214"/>
          <dgm:constr type="w" for="ch" forName="textaccent5" refType="w" fact="0.0189"/>
          <dgm:constr type="h" for="ch" forName="textaccent5" refType="h" fact="0.031"/>
          <dgm:constr type="l" for="ch" forName="imageaccent5" refType="w" fact="0.7305"/>
          <dgm:constr type="t" for="ch" forName="imageaccent5" refType="h" fact="0.1563"/>
          <dgm:constr type="w" for="ch" forName="imageaccent5" refType="w" fact="0.0189"/>
          <dgm:constr type="h" for="ch" forName="imageaccent5" refType="h" fact="0.031"/>
          <dgm:constr type="l" for="ch" forName="image6" refType="w" fact="0.5585"/>
          <dgm:constr type="t" for="ch" forName="image6" refType="h" fact="0.5872"/>
          <dgm:constr type="w" for="ch" forName="image6" refType="w" fact="0.1623"/>
          <dgm:constr type="h" for="ch" forName="image6" refType="h" fact="0.2645"/>
          <dgm:constr type="l" for="ch" forName="text6" refType="w" fact="0.6982"/>
          <dgm:constr type="t" for="ch" forName="text6" refType="h" fact="0.4424"/>
          <dgm:constr type="w" for="ch" forName="text6" refType="w" fact="0.1623"/>
          <dgm:constr type="h" for="ch" forName="text6" refType="h" fact="0.2645"/>
          <dgm:constr type="l" for="ch" forName="imageaccent6" refType="w" fact="0.7002"/>
          <dgm:constr type="t" for="ch" forName="imageaccent6" refType="h" fact="0.7033"/>
          <dgm:constr type="w" for="ch" forName="imageaccent6" refType="w" fact="0.0189"/>
          <dgm:constr type="h" for="ch" forName="imageaccent6" refType="h" fact="0.031"/>
          <dgm:constr type="l" for="ch" forName="textaccent6" refType="w" fact="0.7303"/>
          <dgm:constr type="t" for="ch" forName="textaccent6" refType="h" fact="0.6741"/>
          <dgm:constr type="w" for="ch" forName="textaccent6" refType="w" fact="0.0189"/>
          <dgm:constr type="h" for="ch" forName="textaccent6" refType="h" fact="0.031"/>
          <dgm:constr type="l" for="ch" forName="text7" refType="w" fact="0.2792"/>
          <dgm:constr type="t" for="ch" forName="text7" refType="h" fact="0.5856"/>
          <dgm:constr type="w" for="ch" forName="text7" refType="w" fact="0.1623"/>
          <dgm:constr type="h" for="ch" forName="text7" refType="h" fact="0.2645"/>
          <dgm:constr type="l" for="ch" forName="image7" refType="w" fact="0.1395"/>
          <dgm:constr type="t" for="ch" forName="image7" refType="h" fact="0.7326"/>
          <dgm:constr type="w" for="ch" forName="image7" refType="w" fact="0.1623"/>
          <dgm:constr type="h" for="ch" forName="image7" refType="h" fact="0.2645"/>
          <dgm:constr type="l" for="ch" forName="imageaccent7" refType="w" fact="0.25"/>
          <dgm:constr type="t" for="ch" forName="imageaccent7" refType="h" fact="0.7363"/>
          <dgm:constr type="w" for="ch" forName="imageaccent7" refType="w" fact="0.0189"/>
          <dgm:constr type="h" for="ch" forName="imageaccent7" refType="h" fact="0.031"/>
          <dgm:constr type="l" for="ch" forName="textaccent7" refType="w" fact="0.2838"/>
          <dgm:constr type="t" for="ch" forName="textaccent7" refType="h" fact="0.7028"/>
          <dgm:constr type="w" for="ch" forName="textaccent7" refType="w" fact="0.0189"/>
          <dgm:constr type="h" for="ch" forName="textaccent7" refType="h" fact="0.031"/>
          <dgm:constr type="l" for="ch" forName="image8" refType="w" fact="0.6975"/>
          <dgm:constr type="t" for="ch" forName="image8" refType="h" fact="0.7355"/>
          <dgm:constr type="w" for="ch" forName="image8" refType="w" fact="0.1623"/>
          <dgm:constr type="h" for="ch" forName="image8" refType="h" fact="0.2645"/>
          <dgm:constr type="l" for="ch" forName="text8" refType="w" fact="0.8371"/>
          <dgm:constr type="t" for="ch" forName="text8" refType="h" fact="0.5906"/>
          <dgm:constr type="w" for="ch" forName="text8" refType="w" fact="0.1623"/>
          <dgm:constr type="h" for="ch" forName="text8" refType="h" fact="0.2645"/>
          <dgm:constr type="l" for="ch" forName="imageaccent8" refType="w" fact="0.8392"/>
          <dgm:constr type="t" for="ch" forName="imageaccent8" refType="h" fact="0.8516"/>
          <dgm:constr type="w" for="ch" forName="imageaccent8" refType="w" fact="0.0189"/>
          <dgm:constr type="h" for="ch" forName="imageaccent8" refType="h" fact="0.031"/>
          <dgm:constr type="l" for="ch" forName="textaccent8" refType="w" fact="0.8693"/>
          <dgm:constr type="t" for="ch" forName="textaccent8" refType="h" fact="0.8223"/>
          <dgm:constr type="w" for="ch" forName="textaccent8" refType="w" fact="0.0189"/>
          <dgm:constr type="h" for="ch" forName="textaccent8" refType="h" fact="0.031"/>
          <dgm:constr type="l" for="ch" forName="text9" refType="w" fact="0.8377"/>
          <dgm:constr type="t" for="ch" forName="text9" refType="h" fact="0.0057"/>
          <dgm:constr type="w" for="ch" forName="text9" refType="w" fact="0.1623"/>
          <dgm:constr type="h" for="ch" forName="text9" refType="h" fact="0.2645"/>
          <dgm:constr type="l" for="ch" forName="textaccent9" refType="w" fact="0.95"/>
          <dgm:constr type="t" for="ch" forName="textaccent9" refType="h" fact="0.2383"/>
          <dgm:constr type="w" for="ch" forName="textaccent9" refType="w" fact="0.0189"/>
          <dgm:constr type="h" for="ch" forName="textaccent9" refType="h" fact="0.031"/>
          <dgm:constr type="l" for="ch" forName="image9" refType="w" fact="0.8377"/>
          <dgm:constr type="t" for="ch" forName="image9" refType="h" fact="0.2977"/>
          <dgm:constr type="w" for="ch" forName="image9" refType="w" fact="0.1623"/>
          <dgm:constr type="h" for="ch" forName="image9" refType="h" fact="0.2645"/>
          <dgm:constr type="l" for="ch" forName="imageaccent9" refType="w" fact="0.95"/>
          <dgm:constr type="t" for="ch" forName="imageaccent9" refType="h" fact="0.2993"/>
          <dgm:constr type="w" for="ch" forName="imageaccent9" refType="w" fact="0.0189"/>
          <dgm:constr type="h" for="ch" forName="imageaccent9" refType="h" fact="0.031"/>
        </dgm:constrLst>
      </dgm:if>
      <dgm:if name="Name11" axis="ch" ptType="node" func="cnt" op="equ" val="10">
        <dgm:alg type="composite">
          <dgm:param type="ar" val="1.6608"/>
        </dgm:alg>
        <dgm:constrLst>
          <dgm:constr type="primFontSz" for="des" ptType="node" op="equ" val="65"/>
          <dgm:constr type="l" for="ch" forName="image4" refType="w" fact="0.5585"/>
          <dgm:constr type="t" for="ch" forName="image4" refType="h" fact="0.2583"/>
          <dgm:constr type="w" for="ch" forName="image4" refType="w" fact="0.1623"/>
          <dgm:constr type="h" for="ch" forName="image4" refType="h" fact="0.2314"/>
          <dgm:constr type="l" for="ch" forName="text5" refType="w" fact="0.5585"/>
          <dgm:constr type="t" for="ch" forName="text5" refType="h" fact="0.0024"/>
          <dgm:constr type="w" for="ch" forName="text5" refType="w" fact="0.1623"/>
          <dgm:constr type="h" for="ch" forName="text5" refType="h" fact="0.2314"/>
          <dgm:constr type="l" for="ch" forName="image5" refType="w" fact="0.6982"/>
          <dgm:constr type="t" for="ch" forName="image5" refType="h" fact="0.1316"/>
          <dgm:constr type="w" for="ch" forName="image5" refType="w" fact="0.1623"/>
          <dgm:constr type="h" for="ch" forName="image5" refType="h" fact="0.2314"/>
          <dgm:constr type="l" for="ch" forName="image2" refType="w" fact="0.4189"/>
          <dgm:constr type="t" for="ch" forName="image2" refType="h" fact="0.384"/>
          <dgm:constr type="w" for="ch" forName="image2" refType="w" fact="0.1623"/>
          <dgm:constr type="h" for="ch" forName="image2" refType="h" fact="0.2314"/>
          <dgm:constr type="l" for="ch" forName="text4" refType="w" fact="0.4189"/>
          <dgm:constr type="t" for="ch" forName="text4" refType="h" fact="0.1282"/>
          <dgm:constr type="w" for="ch" forName="text4" refType="w" fact="0.1623"/>
          <dgm:constr type="h" for="ch" forName="text4" refType="h" fact="0.2314"/>
          <dgm:constr type="l" for="ch" forName="text2" refType="w" fact="0.2793"/>
          <dgm:constr type="t" for="ch" forName="text2" refType="h" fact="0.2558"/>
          <dgm:constr type="w" for="ch" forName="text2" refType="w" fact="0.1623"/>
          <dgm:constr type="h" for="ch" forName="text2" refType="h" fact="0.2314"/>
          <dgm:constr type="l" for="ch" forName="image3" refType="w" fact="0.2793"/>
          <dgm:constr type="t" for="ch" forName="image3" refType="h" fact="0"/>
          <dgm:constr type="w" for="ch" forName="image3" refType="w" fact="0.1623"/>
          <dgm:constr type="h" for="ch" forName="image3" refType="h" fact="0.2314"/>
          <dgm:constr type="l" for="ch" forName="text1" refType="w" fact="0.1396"/>
          <dgm:constr type="t" for="ch" forName="text1" refType="h" fact="0.3845"/>
          <dgm:constr type="w" for="ch" forName="text1" refType="w" fact="0.1623"/>
          <dgm:constr type="h" for="ch" forName="text1" refType="h" fact="0.2314"/>
          <dgm:constr type="l" for="ch" forName="text3" refType="w" fact="0.1396"/>
          <dgm:constr type="t" for="ch" forName="text3" refType="h" fact="0.1286"/>
          <dgm:constr type="w" for="ch" forName="text3" refType="w" fact="0.1623"/>
          <dgm:constr type="h" for="ch" forName="text3" refType="h" fact="0.2314"/>
          <dgm:constr type="l" for="ch" forName="textaccent1" refType="w" fact="0.1435"/>
          <dgm:constr type="t" for="ch" forName="textaccent1" refType="h" fact="0.488"/>
          <dgm:constr type="w" for="ch" forName="textaccent1" refType="w" fact="0.0189"/>
          <dgm:constr type="h" for="ch" forName="textaccent1" refType="h" fact="0.0271"/>
          <dgm:constr type="l" for="ch" forName="image1" refType="w" fact="0"/>
          <dgm:constr type="t" for="ch" forName="image1" refType="h" fact="0.2566"/>
          <dgm:constr type="w" for="ch" forName="image1" refType="w" fact="0.1623"/>
          <dgm:constr type="h" for="ch" forName="image1" refType="h" fact="0.2314"/>
          <dgm:constr type="l" for="ch" forName="imageaccent1" refType="w" fact="0.1111"/>
          <dgm:constr type="t" for="ch" forName="imageaccent1" refType="h" fact="0.4572"/>
          <dgm:constr type="w" for="ch" forName="imageaccent1" refType="w" fact="0.0189"/>
          <dgm:constr type="h" for="ch" forName="imageaccent1" refType="h" fact="0.0271"/>
          <dgm:constr type="l" for="ch" forName="textaccent2" refType="w" fact="0.391"/>
          <dgm:constr type="t" for="ch" forName="textaccent2" refType="h" fact="0.456"/>
          <dgm:constr type="w" for="ch" forName="textaccent2" refType="w" fact="0.0189"/>
          <dgm:constr type="h" for="ch" forName="textaccent2" refType="h" fact="0.0271"/>
          <dgm:constr type="l" for="ch" forName="imageaccent2" refType="w" fact="0.4228"/>
          <dgm:constr type="t" for="ch" forName="imageaccent2" refType="h" fact="0.487"/>
          <dgm:constr type="w" for="ch" forName="imageaccent2" refType="w" fact="0.0189"/>
          <dgm:constr type="h" for="ch" forName="imageaccent2" refType="h" fact="0.0271"/>
          <dgm:constr type="l" for="ch" forName="textaccent3" refType="w" fact="0.2501"/>
          <dgm:constr type="t" for="ch" forName="textaccent3" refType="h" fact="0.1318"/>
          <dgm:constr type="w" for="ch" forName="textaccent3" refType="w" fact="0.0189"/>
          <dgm:constr type="h" for="ch" forName="textaccent3" refType="h" fact="0.0271"/>
          <dgm:constr type="l" for="ch" forName="imageaccent3" refType="w" fact="0.2839"/>
          <dgm:constr type="t" for="ch" forName="imageaccent3" refType="h" fact="0.1025"/>
          <dgm:constr type="w" for="ch" forName="imageaccent3" refType="w" fact="0.0189"/>
          <dgm:constr type="h" for="ch" forName="imageaccent3" refType="h" fact="0.0271"/>
          <dgm:constr type="l" for="ch" forName="textaccent4" refType="w" fact="0.5593"/>
          <dgm:constr type="t" for="ch" forName="textaccent4" refType="h" fact="0.2307"/>
          <dgm:constr type="w" for="ch" forName="textaccent4" refType="w" fact="0.0189"/>
          <dgm:constr type="h" for="ch" forName="textaccent4" refType="h" fact="0.0271"/>
          <dgm:constr type="l" for="ch" forName="imageaccent4" refType="w" fact="0.5901"/>
          <dgm:constr type="t" for="ch" forName="imageaccent4" refType="h" fact="0.2624"/>
          <dgm:constr type="w" for="ch" forName="imageaccent4" refType="w" fact="0.0189"/>
          <dgm:constr type="h" for="ch" forName="imageaccent4" refType="h" fact="0.0271"/>
          <dgm:constr type="l" for="ch" forName="textaccent5" refType="w" fact="0.6989"/>
          <dgm:constr type="t" for="ch" forName="textaccent5" refType="h" fact="0.1062"/>
          <dgm:constr type="w" for="ch" forName="textaccent5" refType="w" fact="0.0189"/>
          <dgm:constr type="h" for="ch" forName="textaccent5" refType="h" fact="0.0271"/>
          <dgm:constr type="l" for="ch" forName="imageaccent5" refType="w" fact="0.7305"/>
          <dgm:constr type="t" for="ch" forName="imageaccent5" refType="h" fact="0.1367"/>
          <dgm:constr type="w" for="ch" forName="imageaccent5" refType="w" fact="0.0189"/>
          <dgm:constr type="h" for="ch" forName="imageaccent5" refType="h" fact="0.0271"/>
          <dgm:constr type="l" for="ch" forName="image6" refType="w" fact="0.5585"/>
          <dgm:constr type="t" for="ch" forName="image6" refType="h" fact="0.5137"/>
          <dgm:constr type="w" for="ch" forName="image6" refType="w" fact="0.1623"/>
          <dgm:constr type="h" for="ch" forName="image6" refType="h" fact="0.2314"/>
          <dgm:constr type="l" for="ch" forName="text6" refType="w" fact="0.6982"/>
          <dgm:constr type="t" for="ch" forName="text6" refType="h" fact="0.387"/>
          <dgm:constr type="w" for="ch" forName="text6" refType="w" fact="0.1623"/>
          <dgm:constr type="h" for="ch" forName="text6" refType="h" fact="0.2314"/>
          <dgm:constr type="l" for="ch" forName="imageaccent6" refType="w" fact="0.7002"/>
          <dgm:constr type="t" for="ch" forName="imageaccent6" refType="h" fact="0.6152"/>
          <dgm:constr type="w" for="ch" forName="imageaccent6" refType="w" fact="0.0189"/>
          <dgm:constr type="h" for="ch" forName="imageaccent6" refType="h" fact="0.0271"/>
          <dgm:constr type="l" for="ch" forName="textaccent6" refType="w" fact="0.7303"/>
          <dgm:constr type="t" for="ch" forName="textaccent6" refType="h" fact="0.5897"/>
          <dgm:constr type="w" for="ch" forName="textaccent6" refType="w" fact="0.0189"/>
          <dgm:constr type="h" for="ch" forName="textaccent6" refType="h" fact="0.0271"/>
          <dgm:constr type="l" for="ch" forName="text7" refType="w" fact="0.2792"/>
          <dgm:constr type="t" for="ch" forName="text7" refType="h" fact="0.5122"/>
          <dgm:constr type="w" for="ch" forName="text7" refType="w" fact="0.1623"/>
          <dgm:constr type="h" for="ch" forName="text7" refType="h" fact="0.2314"/>
          <dgm:constr type="l" for="ch" forName="image7" refType="w" fact="0.1395"/>
          <dgm:constr type="t" for="ch" forName="image7" refType="h" fact="0.6409"/>
          <dgm:constr type="w" for="ch" forName="image7" refType="w" fact="0.1623"/>
          <dgm:constr type="h" for="ch" forName="image7" refType="h" fact="0.2314"/>
          <dgm:constr type="l" for="ch" forName="imageaccent7" refType="w" fact="0.25"/>
          <dgm:constr type="t" for="ch" forName="imageaccent7" refType="h" fact="0.6441"/>
          <dgm:constr type="w" for="ch" forName="imageaccent7" refType="w" fact="0.0189"/>
          <dgm:constr type="h" for="ch" forName="imageaccent7" refType="h" fact="0.0271"/>
          <dgm:constr type="l" for="ch" forName="textaccent7" refType="w" fact="0.2838"/>
          <dgm:constr type="t" for="ch" forName="textaccent7" refType="h" fact="0.6148"/>
          <dgm:constr type="w" for="ch" forName="textaccent7" refType="w" fact="0.0189"/>
          <dgm:constr type="h" for="ch" forName="textaccent7" refType="h" fact="0.0271"/>
          <dgm:constr type="l" for="ch" forName="image8" refType="w" fact="0.6975"/>
          <dgm:constr type="t" for="ch" forName="image8" refType="h" fact="0.6433"/>
          <dgm:constr type="w" for="ch" forName="image8" refType="w" fact="0.1623"/>
          <dgm:constr type="h" for="ch" forName="image8" refType="h" fact="0.2314"/>
          <dgm:constr type="l" for="ch" forName="text8" refType="w" fact="0.8371"/>
          <dgm:constr type="t" for="ch" forName="text8" refType="h" fact="0.5167"/>
          <dgm:constr type="w" for="ch" forName="text8" refType="w" fact="0.1623"/>
          <dgm:constr type="h" for="ch" forName="text8" refType="h" fact="0.2314"/>
          <dgm:constr type="l" for="ch" forName="imageaccent8" refType="w" fact="0.8392"/>
          <dgm:constr type="t" for="ch" forName="imageaccent8" refType="h" fact="0.7449"/>
          <dgm:constr type="w" for="ch" forName="imageaccent8" refType="w" fact="0.0189"/>
          <dgm:constr type="h" for="ch" forName="imageaccent8" refType="h" fact="0.0271"/>
          <dgm:constr type="l" for="ch" forName="textaccent8" refType="w" fact="0.8693"/>
          <dgm:constr type="t" for="ch" forName="textaccent8" refType="h" fact="0.7194"/>
          <dgm:constr type="w" for="ch" forName="textaccent8" refType="w" fact="0.0189"/>
          <dgm:constr type="h" for="ch" forName="textaccent8" refType="h" fact="0.0271"/>
          <dgm:constr type="l" for="ch" forName="text9" refType="w" fact="0.8377"/>
          <dgm:constr type="t" for="ch" forName="text9" refType="h" fact="0.005"/>
          <dgm:constr type="w" for="ch" forName="text9" refType="w" fact="0.1623"/>
          <dgm:constr type="h" for="ch" forName="text9" refType="h" fact="0.2314"/>
          <dgm:constr type="l" for="ch" forName="textaccent9" refType="w" fact="0.95"/>
          <dgm:constr type="t" for="ch" forName="textaccent9" refType="h" fact="0.2084"/>
          <dgm:constr type="w" for="ch" forName="textaccent9" refType="w" fact="0.0189"/>
          <dgm:constr type="h" for="ch" forName="textaccent9" refType="h" fact="0.0271"/>
          <dgm:constr type="l" for="ch" forName="image9" refType="w" fact="0.8377"/>
          <dgm:constr type="t" for="ch" forName="image9" refType="h" fact="0.2604"/>
          <dgm:constr type="w" for="ch" forName="image9" refType="w" fact="0.1623"/>
          <dgm:constr type="h" for="ch" forName="image9" refType="h" fact="0.2314"/>
          <dgm:constr type="l" for="ch" forName="imageaccent9" refType="w" fact="0.95"/>
          <dgm:constr type="t" for="ch" forName="imageaccent9" refType="h" fact="0.2618"/>
          <dgm:constr type="w" for="ch" forName="imageaccent9" refType="w" fact="0.0189"/>
          <dgm:constr type="h" for="ch" forName="imageaccent9" refType="h" fact="0.0271"/>
          <dgm:constr type="l" for="ch" forName="image10" refType="w" fact="0.2786"/>
          <dgm:constr type="t" for="ch" forName="image10" refType="h" fact="0.7686"/>
          <dgm:constr type="w" for="ch" forName="image10" refType="w" fact="0.1623"/>
          <dgm:constr type="h" for="ch" forName="image10" refType="h" fact="0.2314"/>
          <dgm:constr type="l" for="ch" forName="text10" refType="w" fact="0.4183"/>
          <dgm:constr type="t" for="ch" forName="text10" refType="h" fact="0.6419"/>
          <dgm:constr type="w" for="ch" forName="text10" refType="w" fact="0.1623"/>
          <dgm:constr type="h" for="ch" forName="text10" refType="h" fact="0.2314"/>
          <dgm:constr type="l" for="ch" forName="imageaccent10" refType="w" fact="0.4203"/>
          <dgm:constr type="t" for="ch" forName="imageaccent10" refType="h" fact="0.8701"/>
          <dgm:constr type="w" for="ch" forName="imageaccent10" refType="w" fact="0.0189"/>
          <dgm:constr type="h" for="ch" forName="imageaccent10" refType="h" fact="0.0271"/>
          <dgm:constr type="l" for="ch" forName="textaccent10" refType="w" fact="0.4504"/>
          <dgm:constr type="t" for="ch" forName="textaccent10" refType="h" fact="0.8446"/>
          <dgm:constr type="w" for="ch" forName="textaccent10" refType="w" fact="0.0189"/>
          <dgm:constr type="h" for="ch" forName="textaccent10" refType="h" fact="0.0271"/>
        </dgm:constrLst>
      </dgm:if>
      <dgm:if name="Name12" axis="ch" ptType="node" func="cnt" op="equ" val="11">
        <dgm:alg type="composite">
          <dgm:param type="ar" val="1.4704"/>
        </dgm:alg>
        <dgm:constrLst>
          <dgm:constr type="primFontSz" for="des" ptType="node" op="equ" val="65"/>
          <dgm:constr type="l" for="ch" forName="image4" refType="w" fact="0.5585"/>
          <dgm:constr type="t" for="ch" forName="image4" refType="h" fact="0.2287"/>
          <dgm:constr type="w" for="ch" forName="image4" refType="w" fact="0.1623"/>
          <dgm:constr type="h" for="ch" forName="image4" refType="h" fact="0.2049"/>
          <dgm:constr type="l" for="ch" forName="text5" refType="w" fact="0.5585"/>
          <dgm:constr type="t" for="ch" forName="text5" refType="h" fact="0.0022"/>
          <dgm:constr type="w" for="ch" forName="text5" refType="w" fact="0.1623"/>
          <dgm:constr type="h" for="ch" forName="text5" refType="h" fact="0.2049"/>
          <dgm:constr type="l" for="ch" forName="image5" refType="w" fact="0.6982"/>
          <dgm:constr type="t" for="ch" forName="image5" refType="h" fact="0.1165"/>
          <dgm:constr type="w" for="ch" forName="image5" refType="w" fact="0.1623"/>
          <dgm:constr type="h" for="ch" forName="image5" refType="h" fact="0.2049"/>
          <dgm:constr type="l" for="ch" forName="image2" refType="w" fact="0.4189"/>
          <dgm:constr type="t" for="ch" forName="image2" refType="h" fact="0.34"/>
          <dgm:constr type="w" for="ch" forName="image2" refType="w" fact="0.1623"/>
          <dgm:constr type="h" for="ch" forName="image2" refType="h" fact="0.2049"/>
          <dgm:constr type="l" for="ch" forName="text4" refType="w" fact="0.4189"/>
          <dgm:constr type="t" for="ch" forName="text4" refType="h" fact="0.1135"/>
          <dgm:constr type="w" for="ch" forName="text4" refType="w" fact="0.1623"/>
          <dgm:constr type="h" for="ch" forName="text4" refType="h" fact="0.2049"/>
          <dgm:constr type="l" for="ch" forName="text2" refType="w" fact="0.2793"/>
          <dgm:constr type="t" for="ch" forName="text2" refType="h" fact="0.2265"/>
          <dgm:constr type="w" for="ch" forName="text2" refType="w" fact="0.1623"/>
          <dgm:constr type="h" for="ch" forName="text2" refType="h" fact="0.2049"/>
          <dgm:constr type="l" for="ch" forName="image3" refType="w" fact="0.2793"/>
          <dgm:constr type="t" for="ch" forName="image3" refType="h" fact="0"/>
          <dgm:constr type="w" for="ch" forName="image3" refType="w" fact="0.1623"/>
          <dgm:constr type="h" for="ch" forName="image3" refType="h" fact="0.2049"/>
          <dgm:constr type="l" for="ch" forName="text1" refType="w" fact="0.1396"/>
          <dgm:constr type="t" for="ch" forName="text1" refType="h" fact="0.3404"/>
          <dgm:constr type="w" for="ch" forName="text1" refType="w" fact="0.1623"/>
          <dgm:constr type="h" for="ch" forName="text1" refType="h" fact="0.2049"/>
          <dgm:constr type="l" for="ch" forName="text3" refType="w" fact="0.1396"/>
          <dgm:constr type="t" for="ch" forName="text3" refType="h" fact="0.1139"/>
          <dgm:constr type="w" for="ch" forName="text3" refType="w" fact="0.1623"/>
          <dgm:constr type="h" for="ch" forName="text3" refType="h" fact="0.2049"/>
          <dgm:constr type="l" for="ch" forName="textaccent1" refType="w" fact="0.1435"/>
          <dgm:constr type="t" for="ch" forName="textaccent1" refType="h" fact="0.432"/>
          <dgm:constr type="w" for="ch" forName="textaccent1" refType="w" fact="0.0189"/>
          <dgm:constr type="h" for="ch" forName="textaccent1" refType="h" fact="0.024"/>
          <dgm:constr type="l" for="ch" forName="image1" refType="w" fact="0"/>
          <dgm:constr type="t" for="ch" forName="image1" refType="h" fact="0.2272"/>
          <dgm:constr type="w" for="ch" forName="image1" refType="w" fact="0.1623"/>
          <dgm:constr type="h" for="ch" forName="image1" refType="h" fact="0.2049"/>
          <dgm:constr type="l" for="ch" forName="imageaccent1" refType="w" fact="0.1111"/>
          <dgm:constr type="t" for="ch" forName="imageaccent1" refType="h" fact="0.4048"/>
          <dgm:constr type="w" for="ch" forName="imageaccent1" refType="w" fact="0.0189"/>
          <dgm:constr type="h" for="ch" forName="imageaccent1" refType="h" fact="0.024"/>
          <dgm:constr type="l" for="ch" forName="textaccent2" refType="w" fact="0.391"/>
          <dgm:constr type="t" for="ch" forName="textaccent2" refType="h" fact="0.4038"/>
          <dgm:constr type="w" for="ch" forName="textaccent2" refType="w" fact="0.0189"/>
          <dgm:constr type="h" for="ch" forName="textaccent2" refType="h" fact="0.024"/>
          <dgm:constr type="l" for="ch" forName="imageaccent2" refType="w" fact="0.4228"/>
          <dgm:constr type="t" for="ch" forName="imageaccent2" refType="h" fact="0.4312"/>
          <dgm:constr type="w" for="ch" forName="imageaccent2" refType="w" fact="0.0189"/>
          <dgm:constr type="h" for="ch" forName="imageaccent2" refType="h" fact="0.024"/>
          <dgm:constr type="l" for="ch" forName="textaccent3" refType="w" fact="0.2501"/>
          <dgm:constr type="t" for="ch" forName="textaccent3" refType="h" fact="0.1167"/>
          <dgm:constr type="w" for="ch" forName="textaccent3" refType="w" fact="0.0189"/>
          <dgm:constr type="h" for="ch" forName="textaccent3" refType="h" fact="0.024"/>
          <dgm:constr type="l" for="ch" forName="imageaccent3" refType="w" fact="0.2839"/>
          <dgm:constr type="t" for="ch" forName="imageaccent3" refType="h" fact="0.0908"/>
          <dgm:constr type="w" for="ch" forName="imageaccent3" refType="w" fact="0.0189"/>
          <dgm:constr type="h" for="ch" forName="imageaccent3" refType="h" fact="0.024"/>
          <dgm:constr type="l" for="ch" forName="textaccent4" refType="w" fact="0.5593"/>
          <dgm:constr type="t" for="ch" forName="textaccent4" refType="h" fact="0.2042"/>
          <dgm:constr type="w" for="ch" forName="textaccent4" refType="w" fact="0.0189"/>
          <dgm:constr type="h" for="ch" forName="textaccent4" refType="h" fact="0.024"/>
          <dgm:constr type="l" for="ch" forName="imageaccent4" refType="w" fact="0.5901"/>
          <dgm:constr type="t" for="ch" forName="imageaccent4" refType="h" fact="0.2323"/>
          <dgm:constr type="w" for="ch" forName="imageaccent4" refType="w" fact="0.0189"/>
          <dgm:constr type="h" for="ch" forName="imageaccent4" refType="h" fact="0.024"/>
          <dgm:constr type="l" for="ch" forName="textaccent5" refType="w" fact="0.6989"/>
          <dgm:constr type="t" for="ch" forName="textaccent5" refType="h" fact="0.094"/>
          <dgm:constr type="w" for="ch" forName="textaccent5" refType="w" fact="0.0189"/>
          <dgm:constr type="h" for="ch" forName="textaccent5" refType="h" fact="0.024"/>
          <dgm:constr type="l" for="ch" forName="imageaccent5" refType="w" fact="0.7305"/>
          <dgm:constr type="t" for="ch" forName="imageaccent5" refType="h" fact="0.121"/>
          <dgm:constr type="w" for="ch" forName="imageaccent5" refType="w" fact="0.0189"/>
          <dgm:constr type="h" for="ch" forName="imageaccent5" refType="h" fact="0.024"/>
          <dgm:constr type="l" for="ch" forName="image6" refType="w" fact="0.5585"/>
          <dgm:constr type="t" for="ch" forName="image6" refType="h" fact="0.4548"/>
          <dgm:constr type="w" for="ch" forName="image6" refType="w" fact="0.1623"/>
          <dgm:constr type="h" for="ch" forName="image6" refType="h" fact="0.2049"/>
          <dgm:constr type="l" for="ch" forName="text6" refType="w" fact="0.6982"/>
          <dgm:constr type="t" for="ch" forName="text6" refType="h" fact="0.3426"/>
          <dgm:constr type="w" for="ch" forName="text6" refType="w" fact="0.1623"/>
          <dgm:constr type="h" for="ch" forName="text6" refType="h" fact="0.2049"/>
          <dgm:constr type="l" for="ch" forName="imageaccent6" refType="w" fact="0.7002"/>
          <dgm:constr type="t" for="ch" forName="imageaccent6" refType="h" fact="0.5447"/>
          <dgm:constr type="w" for="ch" forName="imageaccent6" refType="w" fact="0.0189"/>
          <dgm:constr type="h" for="ch" forName="imageaccent6" refType="h" fact="0.024"/>
          <dgm:constr type="l" for="ch" forName="textaccent6" refType="w" fact="0.7303"/>
          <dgm:constr type="t" for="ch" forName="textaccent6" refType="h" fact="0.5221"/>
          <dgm:constr type="w" for="ch" forName="textaccent6" refType="w" fact="0.0189"/>
          <dgm:constr type="h" for="ch" forName="textaccent6" refType="h" fact="0.024"/>
          <dgm:constr type="l" for="ch" forName="text7" refType="w" fact="0.2792"/>
          <dgm:constr type="t" for="ch" forName="text7" refType="h" fact="0.4535"/>
          <dgm:constr type="w" for="ch" forName="text7" refType="w" fact="0.1623"/>
          <dgm:constr type="h" for="ch" forName="text7" refType="h" fact="0.2049"/>
          <dgm:constr type="l" for="ch" forName="image7" refType="w" fact="0.1395"/>
          <dgm:constr type="t" for="ch" forName="image7" refType="h" fact="0.5674"/>
          <dgm:constr type="w" for="ch" forName="image7" refType="w" fact="0.1623"/>
          <dgm:constr type="h" for="ch" forName="image7" refType="h" fact="0.2049"/>
          <dgm:constr type="l" for="ch" forName="imageaccent7" refType="w" fact="0.25"/>
          <dgm:constr type="t" for="ch" forName="imageaccent7" refType="h" fact="0.5703"/>
          <dgm:constr type="w" for="ch" forName="imageaccent7" refType="w" fact="0.0189"/>
          <dgm:constr type="h" for="ch" forName="imageaccent7" refType="h" fact="0.024"/>
          <dgm:constr type="l" for="ch" forName="textaccent7" refType="w" fact="0.2838"/>
          <dgm:constr type="t" for="ch" forName="textaccent7" refType="h" fact="0.5443"/>
          <dgm:constr type="w" for="ch" forName="textaccent7" refType="w" fact="0.0189"/>
          <dgm:constr type="h" for="ch" forName="textaccent7" refType="h" fact="0.024"/>
          <dgm:constr type="l" for="ch" forName="image8" refType="w" fact="0.6975"/>
          <dgm:constr type="t" for="ch" forName="image8" refType="h" fact="0.5696"/>
          <dgm:constr type="w" for="ch" forName="image8" refType="w" fact="0.1623"/>
          <dgm:constr type="h" for="ch" forName="image8" refType="h" fact="0.2049"/>
          <dgm:constr type="l" for="ch" forName="text8" refType="w" fact="0.8371"/>
          <dgm:constr type="t" for="ch" forName="text8" refType="h" fact="0.4574"/>
          <dgm:constr type="w" for="ch" forName="text8" refType="w" fact="0.1623"/>
          <dgm:constr type="h" for="ch" forName="text8" refType="h" fact="0.2049"/>
          <dgm:constr type="l" for="ch" forName="imageaccent8" refType="w" fact="0.8392"/>
          <dgm:constr type="t" for="ch" forName="imageaccent8" refType="h" fact="0.6595"/>
          <dgm:constr type="w" for="ch" forName="imageaccent8" refType="w" fact="0.0189"/>
          <dgm:constr type="h" for="ch" forName="imageaccent8" refType="h" fact="0.024"/>
          <dgm:constr type="l" for="ch" forName="textaccent8" refType="w" fact="0.8693"/>
          <dgm:constr type="t" for="ch" forName="textaccent8" refType="h" fact="0.6369"/>
          <dgm:constr type="w" for="ch" forName="textaccent8" refType="w" fact="0.0189"/>
          <dgm:constr type="h" for="ch" forName="textaccent8" refType="h" fact="0.024"/>
          <dgm:constr type="l" for="ch" forName="text9" refType="w" fact="0.8377"/>
          <dgm:constr type="t" for="ch" forName="text9" refType="h" fact="0.0044"/>
          <dgm:constr type="w" for="ch" forName="text9" refType="w" fact="0.1623"/>
          <dgm:constr type="h" for="ch" forName="text9" refType="h" fact="0.2049"/>
          <dgm:constr type="l" for="ch" forName="textaccent9" refType="w" fact="0.95"/>
          <dgm:constr type="t" for="ch" forName="textaccent9" refType="h" fact="0.1846"/>
          <dgm:constr type="w" for="ch" forName="textaccent9" refType="w" fact="0.0189"/>
          <dgm:constr type="h" for="ch" forName="textaccent9" refType="h" fact="0.024"/>
          <dgm:constr type="l" for="ch" forName="image9" refType="w" fact="0.8377"/>
          <dgm:constr type="t" for="ch" forName="image9" refType="h" fact="0.2306"/>
          <dgm:constr type="w" for="ch" forName="image9" refType="w" fact="0.1623"/>
          <dgm:constr type="h" for="ch" forName="image9" refType="h" fact="0.2049"/>
          <dgm:constr type="l" for="ch" forName="imageaccent9" refType="w" fact="0.95"/>
          <dgm:constr type="t" for="ch" forName="imageaccent9" refType="h" fact="0.2318"/>
          <dgm:constr type="w" for="ch" forName="imageaccent9" refType="w" fact="0.0189"/>
          <dgm:constr type="h" for="ch" forName="imageaccent9" refType="h" fact="0.024"/>
          <dgm:constr type="l" for="ch" forName="image10" refType="w" fact="0.2786"/>
          <dgm:constr type="t" for="ch" forName="image10" refType="h" fact="0.6805"/>
          <dgm:constr type="w" for="ch" forName="image10" refType="w" fact="0.1623"/>
          <dgm:constr type="h" for="ch" forName="image10" refType="h" fact="0.2049"/>
          <dgm:constr type="l" for="ch" forName="text10" refType="w" fact="0.4183"/>
          <dgm:constr type="t" for="ch" forName="text10" refType="h" fact="0.5683"/>
          <dgm:constr type="w" for="ch" forName="text10" refType="w" fact="0.1623"/>
          <dgm:constr type="h" for="ch" forName="text10" refType="h" fact="0.2049"/>
          <dgm:constr type="l" for="ch" forName="imageaccent10" refType="w" fact="0.4203"/>
          <dgm:constr type="t" for="ch" forName="imageaccent10" refType="h" fact="0.7704"/>
          <dgm:constr type="w" for="ch" forName="imageaccent10" refType="w" fact="0.0189"/>
          <dgm:constr type="h" for="ch" forName="imageaccent10" refType="h" fact="0.024"/>
          <dgm:constr type="l" for="ch" forName="textaccent10" refType="w" fact="0.4504"/>
          <dgm:constr type="t" for="ch" forName="textaccent10" refType="h" fact="0.7478"/>
          <dgm:constr type="w" for="ch" forName="textaccent10" refType="w" fact="0.0189"/>
          <dgm:constr type="h" for="ch" forName="textaccent10" refType="h" fact="0.024"/>
          <dgm:constr type="l" for="ch" forName="text11" refType="w" fact="0.6971"/>
          <dgm:constr type="t" for="ch" forName="text11" refType="h" fact="0.7951"/>
          <dgm:constr type="w" for="ch" forName="text11" refType="w" fact="0.1623"/>
          <dgm:constr type="h" for="ch" forName="text11" refType="h" fact="0.2049"/>
          <dgm:constr type="l" for="ch" forName="image11" refType="w" fact="0.5575"/>
          <dgm:constr type="t" for="ch" forName="image11" refType="h" fact="0.6816"/>
          <dgm:constr type="w" for="ch" forName="image11" refType="w" fact="0.1623"/>
          <dgm:constr type="h" for="ch" forName="image11" refType="h" fact="0.2049"/>
          <dgm:constr type="l" for="ch" forName="imageaccent11" refType="w" fact="0.6692"/>
          <dgm:constr type="t" for="ch" forName="imageaccent11" refType="h" fact="0.8589"/>
          <dgm:constr type="w" for="ch" forName="imageaccent11" refType="w" fact="0.0189"/>
          <dgm:constr type="h" for="ch" forName="imageaccent11" refType="h" fact="0.024"/>
          <dgm:constr type="l" for="ch" forName="textaccent11" refType="w" fact="0.701"/>
          <dgm:constr type="t" for="ch" forName="textaccent11" refType="h" fact="0.8863"/>
          <dgm:constr type="w" for="ch" forName="textaccent11" refType="w" fact="0.0189"/>
          <dgm:constr type="h" for="ch" forName="textaccent11" refType="h" fact="0.024"/>
        </dgm:constrLst>
      </dgm:if>
      <dgm:else name="Name13">
        <dgm:alg type="composite">
          <dgm:param type="ar" val="1.675"/>
        </dgm:alg>
        <dgm:constrLst>
          <dgm:constr type="primFontSz" for="des" ptType="node" op="equ" val="65"/>
          <dgm:constr type="l" for="ch" forName="image4" refType="w" fact="0.4903"/>
          <dgm:constr type="t" for="ch" forName="image4" refType="h" fact="0.2287"/>
          <dgm:constr type="w" for="ch" forName="image4" refType="w" fact="0.1425"/>
          <dgm:constr type="h" for="ch" forName="image4" refType="h" fact="0.2049"/>
          <dgm:constr type="l" for="ch" forName="text5" refType="w" fact="0.4903"/>
          <dgm:constr type="t" for="ch" forName="text5" refType="h" fact="0.0022"/>
          <dgm:constr type="w" for="ch" forName="text5" refType="w" fact="0.1425"/>
          <dgm:constr type="h" for="ch" forName="text5" refType="h" fact="0.2049"/>
          <dgm:constr type="l" for="ch" forName="image5" refType="w" fact="0.6129"/>
          <dgm:constr type="t" for="ch" forName="image5" refType="h" fact="0.1165"/>
          <dgm:constr type="w" for="ch" forName="image5" refType="w" fact="0.1425"/>
          <dgm:constr type="h" for="ch" forName="image5" refType="h" fact="0.2049"/>
          <dgm:constr type="l" for="ch" forName="image2" refType="w" fact="0.3677"/>
          <dgm:constr type="t" for="ch" forName="image2" refType="h" fact="0.34"/>
          <dgm:constr type="w" for="ch" forName="image2" refType="w" fact="0.1425"/>
          <dgm:constr type="h" for="ch" forName="image2" refType="h" fact="0.2049"/>
          <dgm:constr type="l" for="ch" forName="text4" refType="w" fact="0.3677"/>
          <dgm:constr type="t" for="ch" forName="text4" refType="h" fact="0.1135"/>
          <dgm:constr type="w" for="ch" forName="text4" refType="w" fact="0.1425"/>
          <dgm:constr type="h" for="ch" forName="text4" refType="h" fact="0.2049"/>
          <dgm:constr type="l" for="ch" forName="text2" refType="w" fact="0.2452"/>
          <dgm:constr type="t" for="ch" forName="text2" refType="h" fact="0.2265"/>
          <dgm:constr type="w" for="ch" forName="text2" refType="w" fact="0.1425"/>
          <dgm:constr type="h" for="ch" forName="text2" refType="h" fact="0.2049"/>
          <dgm:constr type="l" for="ch" forName="image3" refType="w" fact="0.2452"/>
          <dgm:constr type="t" for="ch" forName="image3" refType="h" fact="0"/>
          <dgm:constr type="w" for="ch" forName="image3" refType="w" fact="0.1425"/>
          <dgm:constr type="h" for="ch" forName="image3" refType="h" fact="0.2049"/>
          <dgm:constr type="l" for="ch" forName="text1" refType="w" fact="0.1226"/>
          <dgm:constr type="t" for="ch" forName="text1" refType="h" fact="0.3404"/>
          <dgm:constr type="w" for="ch" forName="text1" refType="w" fact="0.1425"/>
          <dgm:constr type="h" for="ch" forName="text1" refType="h" fact="0.2049"/>
          <dgm:constr type="l" for="ch" forName="text3" refType="w" fact="0.1226"/>
          <dgm:constr type="t" for="ch" forName="text3" refType="h" fact="0.1139"/>
          <dgm:constr type="w" for="ch" forName="text3" refType="w" fact="0.1425"/>
          <dgm:constr type="h" for="ch" forName="text3" refType="h" fact="0.2049"/>
          <dgm:constr type="l" for="ch" forName="textaccent1" refType="w" fact="0.126"/>
          <dgm:constr type="t" for="ch" forName="textaccent1" refType="h" fact="0.432"/>
          <dgm:constr type="w" for="ch" forName="textaccent1" refType="w" fact="0.0166"/>
          <dgm:constr type="h" for="ch" forName="textaccent1" refType="h" fact="0.024"/>
          <dgm:constr type="l" for="ch" forName="image1" refType="w" fact="0"/>
          <dgm:constr type="t" for="ch" forName="image1" refType="h" fact="0.2272"/>
          <dgm:constr type="w" for="ch" forName="image1" refType="w" fact="0.1425"/>
          <dgm:constr type="h" for="ch" forName="image1" refType="h" fact="0.2049"/>
          <dgm:constr type="l" for="ch" forName="imageaccent1" refType="w" fact="0.0976"/>
          <dgm:constr type="t" for="ch" forName="imageaccent1" refType="h" fact="0.4048"/>
          <dgm:constr type="w" for="ch" forName="imageaccent1" refType="w" fact="0.0166"/>
          <dgm:constr type="h" for="ch" forName="imageaccent1" refType="h" fact="0.024"/>
          <dgm:constr type="l" for="ch" forName="textaccent2" refType="w" fact="0.3432"/>
          <dgm:constr type="t" for="ch" forName="textaccent2" refType="h" fact="0.4038"/>
          <dgm:constr type="w" for="ch" forName="textaccent2" refType="w" fact="0.0166"/>
          <dgm:constr type="h" for="ch" forName="textaccent2" refType="h" fact="0.024"/>
          <dgm:constr type="l" for="ch" forName="imageaccent2" refType="w" fact="0.3712"/>
          <dgm:constr type="t" for="ch" forName="imageaccent2" refType="h" fact="0.4312"/>
          <dgm:constr type="w" for="ch" forName="imageaccent2" refType="w" fact="0.0166"/>
          <dgm:constr type="h" for="ch" forName="imageaccent2" refType="h" fact="0.024"/>
          <dgm:constr type="l" for="ch" forName="textaccent3" refType="w" fact="0.2196"/>
          <dgm:constr type="t" for="ch" forName="textaccent3" refType="h" fact="0.1167"/>
          <dgm:constr type="w" for="ch" forName="textaccent3" refType="w" fact="0.0166"/>
          <dgm:constr type="h" for="ch" forName="textaccent3" refType="h" fact="0.024"/>
          <dgm:constr type="l" for="ch" forName="imageaccent3" refType="w" fact="0.2492"/>
          <dgm:constr type="t" for="ch" forName="imageaccent3" refType="h" fact="0.0908"/>
          <dgm:constr type="w" for="ch" forName="imageaccent3" refType="w" fact="0.0166"/>
          <dgm:constr type="h" for="ch" forName="imageaccent3" refType="h" fact="0.024"/>
          <dgm:constr type="l" for="ch" forName="textaccent4" refType="w" fact="0.491"/>
          <dgm:constr type="t" for="ch" forName="textaccent4" refType="h" fact="0.2042"/>
          <dgm:constr type="w" for="ch" forName="textaccent4" refType="w" fact="0.0166"/>
          <dgm:constr type="h" for="ch" forName="textaccent4" refType="h" fact="0.024"/>
          <dgm:constr type="l" for="ch" forName="imageaccent4" refType="w" fact="0.5181"/>
          <dgm:constr type="t" for="ch" forName="imageaccent4" refType="h" fact="0.2323"/>
          <dgm:constr type="w" for="ch" forName="imageaccent4" refType="w" fact="0.0166"/>
          <dgm:constr type="h" for="ch" forName="imageaccent4" refType="h" fact="0.024"/>
          <dgm:constr type="l" for="ch" forName="textaccent5" refType="w" fact="0.6136"/>
          <dgm:constr type="t" for="ch" forName="textaccent5" refType="h" fact="0.094"/>
          <dgm:constr type="w" for="ch" forName="textaccent5" refType="w" fact="0.0166"/>
          <dgm:constr type="h" for="ch" forName="textaccent5" refType="h" fact="0.024"/>
          <dgm:constr type="l" for="ch" forName="imageaccent5" refType="w" fact="0.6413"/>
          <dgm:constr type="t" for="ch" forName="imageaccent5" refType="h" fact="0.121"/>
          <dgm:constr type="w" for="ch" forName="imageaccent5" refType="w" fact="0.0166"/>
          <dgm:constr type="h" for="ch" forName="imageaccent5" refType="h" fact="0.024"/>
          <dgm:constr type="l" for="ch" forName="image6" refType="w" fact="0.4903"/>
          <dgm:constr type="t" for="ch" forName="image6" refType="h" fact="0.4548"/>
          <dgm:constr type="w" for="ch" forName="image6" refType="w" fact="0.1425"/>
          <dgm:constr type="h" for="ch" forName="image6" refType="h" fact="0.2049"/>
          <dgm:constr type="l" for="ch" forName="text6" refType="w" fact="0.6129"/>
          <dgm:constr type="t" for="ch" forName="text6" refType="h" fact="0.3426"/>
          <dgm:constr type="w" for="ch" forName="text6" refType="w" fact="0.1425"/>
          <dgm:constr type="h" for="ch" forName="text6" refType="h" fact="0.2049"/>
          <dgm:constr type="l" for="ch" forName="imageaccent6" refType="w" fact="0.6147"/>
          <dgm:constr type="t" for="ch" forName="imageaccent6" refType="h" fact="0.5447"/>
          <dgm:constr type="w" for="ch" forName="imageaccent6" refType="w" fact="0.0166"/>
          <dgm:constr type="h" for="ch" forName="imageaccent6" refType="h" fact="0.024"/>
          <dgm:constr type="l" for="ch" forName="textaccent6" refType="w" fact="0.6411"/>
          <dgm:constr type="t" for="ch" forName="textaccent6" refType="h" fact="0.5221"/>
          <dgm:constr type="w" for="ch" forName="textaccent6" refType="w" fact="0.0166"/>
          <dgm:constr type="h" for="ch" forName="textaccent6" refType="h" fact="0.024"/>
          <dgm:constr type="l" for="ch" forName="text7" refType="w" fact="0.2451"/>
          <dgm:constr type="t" for="ch" forName="text7" refType="h" fact="0.4535"/>
          <dgm:constr type="w" for="ch" forName="text7" refType="w" fact="0.1425"/>
          <dgm:constr type="h" for="ch" forName="text7" refType="h" fact="0.2049"/>
          <dgm:constr type="l" for="ch" forName="image7" refType="w" fact="0.1225"/>
          <dgm:constr type="t" for="ch" forName="image7" refType="h" fact="0.5674"/>
          <dgm:constr type="w" for="ch" forName="image7" refType="w" fact="0.1425"/>
          <dgm:constr type="h" for="ch" forName="image7" refType="h" fact="0.2049"/>
          <dgm:constr type="l" for="ch" forName="imageaccent7" refType="w" fact="0.2195"/>
          <dgm:constr type="t" for="ch" forName="imageaccent7" refType="h" fact="0.5703"/>
          <dgm:constr type="w" for="ch" forName="imageaccent7" refType="w" fact="0.0166"/>
          <dgm:constr type="h" for="ch" forName="imageaccent7" refType="h" fact="0.024"/>
          <dgm:constr type="l" for="ch" forName="textaccent7" refType="w" fact="0.2491"/>
          <dgm:constr type="t" for="ch" forName="textaccent7" refType="h" fact="0.5443"/>
          <dgm:constr type="w" for="ch" forName="textaccent7" refType="w" fact="0.0166"/>
          <dgm:constr type="h" for="ch" forName="textaccent7" refType="h" fact="0.024"/>
          <dgm:constr type="l" for="ch" forName="image8" refType="w" fact="0.6123"/>
          <dgm:constr type="t" for="ch" forName="image8" refType="h" fact="0.5696"/>
          <dgm:constr type="w" for="ch" forName="image8" refType="w" fact="0.1425"/>
          <dgm:constr type="h" for="ch" forName="image8" refType="h" fact="0.2049"/>
          <dgm:constr type="l" for="ch" forName="text8" refType="w" fact="0.7349"/>
          <dgm:constr type="t" for="ch" forName="text8" refType="h" fact="0.4574"/>
          <dgm:constr type="w" for="ch" forName="text8" refType="w" fact="0.1425"/>
          <dgm:constr type="h" for="ch" forName="text8" refType="h" fact="0.2049"/>
          <dgm:constr type="l" for="ch" forName="imageaccent8" refType="w" fact="0.7367"/>
          <dgm:constr type="t" for="ch" forName="imageaccent8" refType="h" fact="0.6595"/>
          <dgm:constr type="w" for="ch" forName="imageaccent8" refType="w" fact="0.0166"/>
          <dgm:constr type="h" for="ch" forName="imageaccent8" refType="h" fact="0.024"/>
          <dgm:constr type="l" for="ch" forName="textaccent8" refType="w" fact="0.7631"/>
          <dgm:constr type="t" for="ch" forName="textaccent8" refType="h" fact="0.6369"/>
          <dgm:constr type="w" for="ch" forName="textaccent8" refType="w" fact="0.0166"/>
          <dgm:constr type="h" for="ch" forName="textaccent8" refType="h" fact="0.024"/>
          <dgm:constr type="l" for="ch" forName="text9" refType="w" fact="0.7354"/>
          <dgm:constr type="t" for="ch" forName="text9" refType="h" fact="0.0044"/>
          <dgm:constr type="w" for="ch" forName="text9" refType="w" fact="0.1425"/>
          <dgm:constr type="h" for="ch" forName="text9" refType="h" fact="0.2049"/>
          <dgm:constr type="l" for="ch" forName="textaccent9" refType="w" fact="0.8339"/>
          <dgm:constr type="t" for="ch" forName="textaccent9" refType="h" fact="0.1846"/>
          <dgm:constr type="w" for="ch" forName="textaccent9" refType="w" fact="0.0166"/>
          <dgm:constr type="h" for="ch" forName="textaccent9" refType="h" fact="0.024"/>
          <dgm:constr type="l" for="ch" forName="image9" refType="w" fact="0.7354"/>
          <dgm:constr type="t" for="ch" forName="image9" refType="h" fact="0.2306"/>
          <dgm:constr type="w" for="ch" forName="image9" refType="w" fact="0.1425"/>
          <dgm:constr type="h" for="ch" forName="image9" refType="h" fact="0.2049"/>
          <dgm:constr type="l" for="ch" forName="imageaccent9" refType="w" fact="0.8339"/>
          <dgm:constr type="t" for="ch" forName="imageaccent9" refType="h" fact="0.2318"/>
          <dgm:constr type="w" for="ch" forName="imageaccent9" refType="w" fact="0.0166"/>
          <dgm:constr type="h" for="ch" forName="imageaccent9" refType="h" fact="0.024"/>
          <dgm:constr type="l" for="ch" forName="image10" refType="w" fact="0.2446"/>
          <dgm:constr type="t" for="ch" forName="image10" refType="h" fact="0.6805"/>
          <dgm:constr type="w" for="ch" forName="image10" refType="w" fact="0.1425"/>
          <dgm:constr type="h" for="ch" forName="image10" refType="h" fact="0.2049"/>
          <dgm:constr type="l" for="ch" forName="text10" refType="w" fact="0.3672"/>
          <dgm:constr type="t" for="ch" forName="text10" refType="h" fact="0.5683"/>
          <dgm:constr type="w" for="ch" forName="text10" refType="w" fact="0.1425"/>
          <dgm:constr type="h" for="ch" forName="text10" refType="h" fact="0.2049"/>
          <dgm:constr type="l" for="ch" forName="imageaccent10" refType="w" fact="0.369"/>
          <dgm:constr type="t" for="ch" forName="imageaccent10" refType="h" fact="0.7704"/>
          <dgm:constr type="w" for="ch" forName="imageaccent10" refType="w" fact="0.0166"/>
          <dgm:constr type="h" for="ch" forName="imageaccent10" refType="h" fact="0.024"/>
          <dgm:constr type="l" for="ch" forName="textaccent10" refType="w" fact="0.3954"/>
          <dgm:constr type="t" for="ch" forName="textaccent10" refType="h" fact="0.7478"/>
          <dgm:constr type="w" for="ch" forName="textaccent10" refType="w" fact="0.0166"/>
          <dgm:constr type="h" for="ch" forName="textaccent10" refType="h" fact="0.024"/>
          <dgm:constr type="l" for="ch" forName="text11" refType="w" fact="0.612"/>
          <dgm:constr type="t" for="ch" forName="text11" refType="h" fact="0.7951"/>
          <dgm:constr type="w" for="ch" forName="text11" refType="w" fact="0.1425"/>
          <dgm:constr type="h" for="ch" forName="text11" refType="h" fact="0.2049"/>
          <dgm:constr type="l" for="ch" forName="image11" refType="w" fact="0.4894"/>
          <dgm:constr type="t" for="ch" forName="image11" refType="h" fact="0.6816"/>
          <dgm:constr type="w" for="ch" forName="image11" refType="w" fact="0.1425"/>
          <dgm:constr type="h" for="ch" forName="image11" refType="h" fact="0.2049"/>
          <dgm:constr type="l" for="ch" forName="imageaccent11" refType="w" fact="0.5874"/>
          <dgm:constr type="t" for="ch" forName="imageaccent11" refType="h" fact="0.8589"/>
          <dgm:constr type="w" for="ch" forName="imageaccent11" refType="w" fact="0.0166"/>
          <dgm:constr type="h" for="ch" forName="imageaccent11" refType="h" fact="0.024"/>
          <dgm:constr type="l" for="ch" forName="textaccent11" refType="w" fact="0.6154"/>
          <dgm:constr type="t" for="ch" forName="textaccent11" refType="h" fact="0.8863"/>
          <dgm:constr type="w" for="ch" forName="textaccent11" refType="w" fact="0.0166"/>
          <dgm:constr type="h" for="ch" forName="textaccent11" refType="h" fact="0.024"/>
          <dgm:constr type="l" for="ch" forName="text12" refType="w" fact="0.735"/>
          <dgm:constr type="t" for="ch" forName="text12" refType="h" fact="0.684"/>
          <dgm:constr type="w" for="ch" forName="text12" refType="w" fact="0.1425"/>
          <dgm:constr type="h" for="ch" forName="text12" refType="h" fact="0.2049"/>
          <dgm:constr type="l" for="ch" forName="image12" refType="w" fact="0.8575"/>
          <dgm:constr type="t" for="ch" forName="image12" refType="h" fact="0.5718"/>
          <dgm:constr type="w" for="ch" forName="image12" refType="w" fact="0.1425"/>
          <dgm:constr type="h" for="ch" forName="image12" refType="h" fact="0.2049"/>
          <dgm:constr type="l" for="ch" forName="textaccent12" refType="w" fact="0.8594"/>
          <dgm:constr type="t" for="ch" forName="textaccent12" refType="h" fact="0.7739"/>
          <dgm:constr type="w" for="ch" forName="textaccent12" refType="w" fact="0.0166"/>
          <dgm:constr type="h" for="ch" forName="textaccent12" refType="h" fact="0.024"/>
          <dgm:constr type="l" for="ch" forName="imageaccent12" refType="w" fact="0.8858"/>
          <dgm:constr type="t" for="ch" forName="imageaccent12" refType="h" fact="0.7513"/>
          <dgm:constr type="w" for="ch" forName="imageaccent12" refType="w" fact="0.0166"/>
          <dgm:constr type="h" for="ch" forName="imageaccent12" refType="h" fact="0.024"/>
        </dgm:constrLst>
      </dgm:else>
    </dgm:choose>
    <dgm:forEach name="wrapper" axis="self" ptType="parTrans">
      <dgm:forEach name="wrapper2" axis="self" ptType="sibTrans" st="2">
        <dgm:forEach name="textRepeat" axis="self">
          <dgm:layoutNode name="textRepeatNode" styleLbl="alignNode1">
            <dgm:varLst>
              <dgm:chMax val="0"/>
              <dgm:chPref val="0"/>
              <dgm:bulletEnabled val="1"/>
            </dgm:varLst>
            <dgm:alg type="tx"/>
            <dgm:shape xmlns:r="http://schemas.openxmlformats.org/officeDocument/2006/relationships" type="hexagon" r:blip="">
              <dgm:adjLst>
                <dgm:adj idx="1" val="0.25"/>
                <dgm:adj idx="2" val="1.1547"/>
              </dgm:adjLst>
            </dgm:shape>
            <dgm:presOf axis="desOrSelf" ptType="node"/>
            <dgm:constrLst>
              <dgm:constr type="lMarg" refType="primFontSz" fact="0"/>
              <dgm:constr type="rMarg" refType="primFontSz" fact="0"/>
              <dgm:constr type="tMarg" refType="primFontSz" fact="0.1"/>
              <dgm:constr type="bMarg" refType="primFontSz" fact="0.1"/>
            </dgm:constrLst>
            <dgm:ruleLst>
              <dgm:rule type="primFontSz" val="5" fact="NaN" max="NaN"/>
            </dgm:ruleLst>
          </dgm:layoutNode>
        </dgm:forEach>
        <dgm:forEach name="accentRepeat" axis="self">
          <dgm:layoutNode name="accentRepeatNode" styleLbl="solidAlignAcc1">
            <dgm:alg type="sp"/>
            <dgm:shape xmlns:r="http://schemas.openxmlformats.org/officeDocument/2006/relationships" type="hexagon" r:blip="">
              <dgm:adjLst>
                <dgm:adj idx="1" val="0.25"/>
                <dgm:adj idx="2" val="1.1547"/>
              </dgm:adjLst>
            </dgm:shape>
            <dgm:presOf/>
          </dgm:layoutNode>
        </dgm:forEach>
        <dgm:forEach name="imageRepeat" axis="self">
          <dgm:layoutNode name="imageRepeatNode" styleLbl="alignAcc1">
            <dgm:alg type="sp"/>
            <dgm:shape xmlns:r="http://schemas.openxmlformats.org/officeDocument/2006/relationships" type="hexagon" r:blip="" blipPhldr="1">
              <dgm:adjLst>
                <dgm:adj idx="1" val="0.25"/>
                <dgm:adj idx="2" val="1.1547"/>
              </dgm:adjLst>
            </dgm:shape>
            <dgm:presOf axis="self"/>
          </dgm:layoutNode>
        </dgm:forEach>
      </dgm:forEach>
    </dgm:forEach>
    <dgm:forEach name="Name14" axis="ch" ptType="node" cnt="1">
      <dgm:layoutNode name="text1">
        <dgm:alg type="sp"/>
        <dgm:shape xmlns:r="http://schemas.openxmlformats.org/officeDocument/2006/relationships" r:blip="">
          <dgm:adjLst/>
        </dgm:shape>
        <dgm:presOf/>
        <dgm:constrLst/>
        <dgm:forEach name="Name15" ref="textRepeat"/>
      </dgm:layoutNode>
      <dgm:layoutNode name="textaccent1">
        <dgm:alg type="sp"/>
        <dgm:shape xmlns:r="http://schemas.openxmlformats.org/officeDocument/2006/relationships" r:blip="">
          <dgm:adjLst/>
        </dgm:shape>
        <dgm:presOf/>
        <dgm:constrLst/>
        <dgm:forEach name="Name16" ref="accentRepeat"/>
      </dgm:layoutNode>
    </dgm:forEach>
    <dgm:forEach name="Name17" axis="ch" ptType="sibTrans" hideLastTrans="0" cnt="1">
      <dgm:layoutNode name="image1">
        <dgm:alg type="sp"/>
        <dgm:shape xmlns:r="http://schemas.openxmlformats.org/officeDocument/2006/relationships" r:blip="">
          <dgm:adjLst/>
        </dgm:shape>
        <dgm:presOf/>
        <dgm:constrLst/>
        <dgm:forEach name="Name18" ref="imageRepeat"/>
      </dgm:layoutNode>
      <dgm:layoutNode name="imageaccent1">
        <dgm:alg type="sp"/>
        <dgm:shape xmlns:r="http://schemas.openxmlformats.org/officeDocument/2006/relationships" r:blip="">
          <dgm:adjLst/>
        </dgm:shape>
        <dgm:presOf/>
        <dgm:constrLst/>
        <dgm:forEach name="Name19" ref="accentRepeat"/>
      </dgm:layoutNode>
    </dgm:forEach>
    <dgm:forEach name="Name20" axis="ch" ptType="node" st="2" cnt="1">
      <dgm:layoutNode name="text2">
        <dgm:alg type="sp"/>
        <dgm:shape xmlns:r="http://schemas.openxmlformats.org/officeDocument/2006/relationships" r:blip="">
          <dgm:adjLst/>
        </dgm:shape>
        <dgm:presOf/>
        <dgm:constrLst/>
        <dgm:forEach name="Name21" ref="textRepeat"/>
      </dgm:layoutNode>
      <dgm:layoutNode name="textaccent2">
        <dgm:alg type="sp"/>
        <dgm:shape xmlns:r="http://schemas.openxmlformats.org/officeDocument/2006/relationships" r:blip="">
          <dgm:adjLst/>
        </dgm:shape>
        <dgm:presOf/>
        <dgm:constrLst/>
        <dgm:forEach name="Name22" ref="accentRepeat"/>
      </dgm:layoutNode>
    </dgm:forEach>
    <dgm:forEach name="Name23" axis="ch" ptType="sibTrans" hideLastTrans="0" st="2" cnt="1">
      <dgm:layoutNode name="image2">
        <dgm:alg type="sp"/>
        <dgm:shape xmlns:r="http://schemas.openxmlformats.org/officeDocument/2006/relationships" r:blip="">
          <dgm:adjLst/>
        </dgm:shape>
        <dgm:presOf/>
        <dgm:constrLst/>
        <dgm:forEach name="Name24" ref="imageRepeat"/>
      </dgm:layoutNode>
      <dgm:layoutNode name="imageaccent2">
        <dgm:alg type="sp"/>
        <dgm:shape xmlns:r="http://schemas.openxmlformats.org/officeDocument/2006/relationships" r:blip="">
          <dgm:adjLst/>
        </dgm:shape>
        <dgm:presOf/>
        <dgm:constrLst/>
        <dgm:forEach name="Name25" ref="accentRepeat"/>
      </dgm:layoutNode>
    </dgm:forEach>
    <dgm:forEach name="Name26" axis="ch" ptType="node" st="3" cnt="1">
      <dgm:layoutNode name="text3">
        <dgm:alg type="sp"/>
        <dgm:shape xmlns:r="http://schemas.openxmlformats.org/officeDocument/2006/relationships" r:blip="">
          <dgm:adjLst/>
        </dgm:shape>
        <dgm:presOf/>
        <dgm:constrLst/>
        <dgm:forEach name="Name27" ref="textRepeat"/>
      </dgm:layoutNode>
      <dgm:layoutNode name="textaccent3">
        <dgm:alg type="sp"/>
        <dgm:shape xmlns:r="http://schemas.openxmlformats.org/officeDocument/2006/relationships" r:blip="">
          <dgm:adjLst/>
        </dgm:shape>
        <dgm:presOf/>
        <dgm:constrLst/>
        <dgm:forEach name="Name28" ref="accentRepeat"/>
      </dgm:layoutNode>
    </dgm:forEach>
    <dgm:forEach name="Name29" axis="ch" ptType="sibTrans" hideLastTrans="0" st="3" cnt="1">
      <dgm:layoutNode name="image3">
        <dgm:alg type="sp"/>
        <dgm:shape xmlns:r="http://schemas.openxmlformats.org/officeDocument/2006/relationships" r:blip="">
          <dgm:adjLst/>
        </dgm:shape>
        <dgm:presOf/>
        <dgm:constrLst/>
        <dgm:forEach name="Name30" ref="imageRepeat"/>
      </dgm:layoutNode>
      <dgm:layoutNode name="imageaccent3">
        <dgm:alg type="sp"/>
        <dgm:shape xmlns:r="http://schemas.openxmlformats.org/officeDocument/2006/relationships" r:blip="">
          <dgm:adjLst/>
        </dgm:shape>
        <dgm:presOf/>
        <dgm:constrLst/>
        <dgm:forEach name="Name31" ref="accentRepeat"/>
      </dgm:layoutNode>
    </dgm:forEach>
    <dgm:forEach name="Name32" axis="ch" ptType="node" st="4" cnt="1">
      <dgm:layoutNode name="text4">
        <dgm:alg type="sp"/>
        <dgm:shape xmlns:r="http://schemas.openxmlformats.org/officeDocument/2006/relationships" r:blip="">
          <dgm:adjLst/>
        </dgm:shape>
        <dgm:presOf/>
        <dgm:constrLst/>
        <dgm:forEach name="Name33" ref="textRepeat"/>
      </dgm:layoutNode>
      <dgm:layoutNode name="textaccent4">
        <dgm:alg type="sp"/>
        <dgm:shape xmlns:r="http://schemas.openxmlformats.org/officeDocument/2006/relationships" r:blip="">
          <dgm:adjLst/>
        </dgm:shape>
        <dgm:presOf/>
        <dgm:constrLst/>
        <dgm:forEach name="Name34" ref="accentRepeat"/>
      </dgm:layoutNode>
    </dgm:forEach>
    <dgm:forEach name="Name35" axis="ch" ptType="sibTrans" hideLastTrans="0" st="4" cnt="1">
      <dgm:layoutNode name="image4">
        <dgm:alg type="sp"/>
        <dgm:shape xmlns:r="http://schemas.openxmlformats.org/officeDocument/2006/relationships" r:blip="">
          <dgm:adjLst/>
        </dgm:shape>
        <dgm:presOf/>
        <dgm:constrLst/>
        <dgm:forEach name="Name36" ref="imageRepeat"/>
      </dgm:layoutNode>
      <dgm:layoutNode name="imageaccent4">
        <dgm:alg type="sp"/>
        <dgm:shape xmlns:r="http://schemas.openxmlformats.org/officeDocument/2006/relationships" r:blip="">
          <dgm:adjLst/>
        </dgm:shape>
        <dgm:presOf/>
        <dgm:constrLst/>
        <dgm:forEach name="Name37" ref="accentRepeat"/>
      </dgm:layoutNode>
    </dgm:forEach>
    <dgm:forEach name="Name38" axis="ch" ptType="node" st="5" cnt="1">
      <dgm:layoutNode name="text5">
        <dgm:alg type="sp"/>
        <dgm:shape xmlns:r="http://schemas.openxmlformats.org/officeDocument/2006/relationships" r:blip="">
          <dgm:adjLst/>
        </dgm:shape>
        <dgm:presOf/>
        <dgm:constrLst/>
        <dgm:forEach name="Name39" ref="textRepeat"/>
      </dgm:layoutNode>
      <dgm:layoutNode name="textaccent5">
        <dgm:alg type="sp"/>
        <dgm:shape xmlns:r="http://schemas.openxmlformats.org/officeDocument/2006/relationships" r:blip="">
          <dgm:adjLst/>
        </dgm:shape>
        <dgm:presOf/>
        <dgm:constrLst/>
        <dgm:forEach name="Name40" ref="accentRepeat"/>
      </dgm:layoutNode>
    </dgm:forEach>
    <dgm:forEach name="Name41" axis="ch" ptType="sibTrans" hideLastTrans="0" st="5" cnt="1">
      <dgm:layoutNode name="image5">
        <dgm:alg type="sp"/>
        <dgm:shape xmlns:r="http://schemas.openxmlformats.org/officeDocument/2006/relationships" r:blip="">
          <dgm:adjLst/>
        </dgm:shape>
        <dgm:presOf/>
        <dgm:constrLst/>
        <dgm:forEach name="Name42" ref="imageRepeat"/>
      </dgm:layoutNode>
      <dgm:layoutNode name="imageaccent5">
        <dgm:alg type="sp"/>
        <dgm:shape xmlns:r="http://schemas.openxmlformats.org/officeDocument/2006/relationships" r:blip="">
          <dgm:adjLst/>
        </dgm:shape>
        <dgm:presOf/>
        <dgm:constrLst/>
        <dgm:forEach name="Name43" ref="accentRepeat"/>
      </dgm:layoutNode>
    </dgm:forEach>
    <dgm:forEach name="Name44" axis="ch" ptType="node" st="6" cnt="1">
      <dgm:layoutNode name="text6">
        <dgm:alg type="sp"/>
        <dgm:shape xmlns:r="http://schemas.openxmlformats.org/officeDocument/2006/relationships" r:blip="">
          <dgm:adjLst/>
        </dgm:shape>
        <dgm:presOf/>
        <dgm:constrLst/>
        <dgm:forEach name="Name45" ref="textRepeat"/>
      </dgm:layoutNode>
      <dgm:layoutNode name="textaccent6">
        <dgm:alg type="sp"/>
        <dgm:shape xmlns:r="http://schemas.openxmlformats.org/officeDocument/2006/relationships" r:blip="">
          <dgm:adjLst/>
        </dgm:shape>
        <dgm:presOf/>
        <dgm:constrLst/>
        <dgm:forEach name="Name46" ref="accentRepeat"/>
      </dgm:layoutNode>
    </dgm:forEach>
    <dgm:forEach name="Name47" axis="ch" ptType="sibTrans" hideLastTrans="0" st="6" cnt="1">
      <dgm:layoutNode name="image6">
        <dgm:alg type="sp"/>
        <dgm:shape xmlns:r="http://schemas.openxmlformats.org/officeDocument/2006/relationships" r:blip="">
          <dgm:adjLst/>
        </dgm:shape>
        <dgm:presOf/>
        <dgm:constrLst/>
        <dgm:forEach name="Name48" ref="imageRepeat"/>
      </dgm:layoutNode>
      <dgm:layoutNode name="imageaccent6">
        <dgm:alg type="sp"/>
        <dgm:shape xmlns:r="http://schemas.openxmlformats.org/officeDocument/2006/relationships" r:blip="">
          <dgm:adjLst/>
        </dgm:shape>
        <dgm:presOf/>
        <dgm:constrLst/>
        <dgm:forEach name="Name49" ref="accentRepeat"/>
      </dgm:layoutNode>
    </dgm:forEach>
    <dgm:forEach name="Name50" axis="ch" ptType="node" st="7" cnt="1">
      <dgm:layoutNode name="text7">
        <dgm:alg type="sp"/>
        <dgm:shape xmlns:r="http://schemas.openxmlformats.org/officeDocument/2006/relationships" r:blip="">
          <dgm:adjLst/>
        </dgm:shape>
        <dgm:presOf/>
        <dgm:constrLst/>
        <dgm:forEach name="Name51" ref="textRepeat"/>
      </dgm:layoutNode>
      <dgm:layoutNode name="textaccent7">
        <dgm:alg type="sp"/>
        <dgm:shape xmlns:r="http://schemas.openxmlformats.org/officeDocument/2006/relationships" r:blip="">
          <dgm:adjLst/>
        </dgm:shape>
        <dgm:presOf/>
        <dgm:constrLst/>
        <dgm:forEach name="Name52" ref="accentRepeat"/>
      </dgm:layoutNode>
    </dgm:forEach>
    <dgm:forEach name="Name53" axis="ch" ptType="sibTrans" hideLastTrans="0" st="7" cnt="1">
      <dgm:layoutNode name="image7">
        <dgm:alg type="sp"/>
        <dgm:shape xmlns:r="http://schemas.openxmlformats.org/officeDocument/2006/relationships" r:blip="">
          <dgm:adjLst/>
        </dgm:shape>
        <dgm:presOf/>
        <dgm:constrLst/>
        <dgm:forEach name="Name54" ref="imageRepeat"/>
      </dgm:layoutNode>
      <dgm:layoutNode name="imageaccent7">
        <dgm:alg type="sp"/>
        <dgm:shape xmlns:r="http://schemas.openxmlformats.org/officeDocument/2006/relationships" r:blip="">
          <dgm:adjLst/>
        </dgm:shape>
        <dgm:presOf/>
        <dgm:constrLst/>
        <dgm:forEach name="Name55" ref="accentRepeat"/>
      </dgm:layoutNode>
    </dgm:forEach>
    <dgm:forEach name="Name56" axis="ch" ptType="node" st="8" cnt="1">
      <dgm:layoutNode name="text8">
        <dgm:alg type="sp"/>
        <dgm:shape xmlns:r="http://schemas.openxmlformats.org/officeDocument/2006/relationships" r:blip="">
          <dgm:adjLst/>
        </dgm:shape>
        <dgm:presOf/>
        <dgm:constrLst/>
        <dgm:forEach name="Name57" ref="textRepeat"/>
      </dgm:layoutNode>
      <dgm:layoutNode name="textaccent8">
        <dgm:alg type="sp"/>
        <dgm:shape xmlns:r="http://schemas.openxmlformats.org/officeDocument/2006/relationships" r:blip="">
          <dgm:adjLst/>
        </dgm:shape>
        <dgm:presOf/>
        <dgm:constrLst/>
        <dgm:forEach name="Name58" ref="accentRepeat"/>
      </dgm:layoutNode>
    </dgm:forEach>
    <dgm:forEach name="Name59" axis="ch" ptType="sibTrans" hideLastTrans="0" st="8" cnt="1">
      <dgm:layoutNode name="image8">
        <dgm:alg type="sp"/>
        <dgm:shape xmlns:r="http://schemas.openxmlformats.org/officeDocument/2006/relationships" r:blip="">
          <dgm:adjLst/>
        </dgm:shape>
        <dgm:presOf/>
        <dgm:constrLst/>
        <dgm:forEach name="Name60" ref="imageRepeat"/>
      </dgm:layoutNode>
      <dgm:layoutNode name="imageaccent8">
        <dgm:alg type="sp"/>
        <dgm:shape xmlns:r="http://schemas.openxmlformats.org/officeDocument/2006/relationships" r:blip="">
          <dgm:adjLst/>
        </dgm:shape>
        <dgm:presOf/>
        <dgm:constrLst/>
        <dgm:forEach name="Name61" ref="accentRepeat"/>
      </dgm:layoutNode>
    </dgm:forEach>
    <dgm:forEach name="Name62" axis="ch" ptType="node" st="9" cnt="1">
      <dgm:layoutNode name="text9">
        <dgm:alg type="sp"/>
        <dgm:shape xmlns:r="http://schemas.openxmlformats.org/officeDocument/2006/relationships" r:blip="">
          <dgm:adjLst/>
        </dgm:shape>
        <dgm:presOf/>
        <dgm:constrLst/>
        <dgm:forEach name="Name63" ref="textRepeat"/>
      </dgm:layoutNode>
      <dgm:layoutNode name="textaccent9">
        <dgm:alg type="sp"/>
        <dgm:shape xmlns:r="http://schemas.openxmlformats.org/officeDocument/2006/relationships" r:blip="">
          <dgm:adjLst/>
        </dgm:shape>
        <dgm:presOf/>
        <dgm:constrLst/>
        <dgm:forEach name="Name64" ref="accentRepeat"/>
      </dgm:layoutNode>
    </dgm:forEach>
    <dgm:forEach name="Name65" axis="ch" ptType="sibTrans" hideLastTrans="0" st="9" cnt="1">
      <dgm:layoutNode name="image9">
        <dgm:alg type="sp"/>
        <dgm:shape xmlns:r="http://schemas.openxmlformats.org/officeDocument/2006/relationships" r:blip="">
          <dgm:adjLst/>
        </dgm:shape>
        <dgm:presOf/>
        <dgm:constrLst/>
        <dgm:forEach name="Name66" ref="imageRepeat"/>
      </dgm:layoutNode>
      <dgm:layoutNode name="imageaccent9">
        <dgm:alg type="sp"/>
        <dgm:shape xmlns:r="http://schemas.openxmlformats.org/officeDocument/2006/relationships" r:blip="">
          <dgm:adjLst/>
        </dgm:shape>
        <dgm:presOf/>
        <dgm:constrLst/>
        <dgm:forEach name="Name67" ref="accentRepeat"/>
      </dgm:layoutNode>
    </dgm:forEach>
    <dgm:forEach name="Name68" axis="ch" ptType="node" st="10" cnt="1">
      <dgm:layoutNode name="text10">
        <dgm:alg type="sp"/>
        <dgm:shape xmlns:r="http://schemas.openxmlformats.org/officeDocument/2006/relationships" r:blip="">
          <dgm:adjLst/>
        </dgm:shape>
        <dgm:presOf/>
        <dgm:constrLst/>
        <dgm:forEach name="Name69" ref="textRepeat"/>
      </dgm:layoutNode>
      <dgm:layoutNode name="textaccent10">
        <dgm:alg type="sp"/>
        <dgm:shape xmlns:r="http://schemas.openxmlformats.org/officeDocument/2006/relationships" r:blip="">
          <dgm:adjLst/>
        </dgm:shape>
        <dgm:presOf/>
        <dgm:constrLst/>
        <dgm:forEach name="Name70" ref="accentRepeat"/>
      </dgm:layoutNode>
    </dgm:forEach>
    <dgm:forEach name="Name71" axis="ch" ptType="sibTrans" hideLastTrans="0" st="10" cnt="1">
      <dgm:layoutNode name="image10">
        <dgm:alg type="sp"/>
        <dgm:shape xmlns:r="http://schemas.openxmlformats.org/officeDocument/2006/relationships" r:blip="">
          <dgm:adjLst/>
        </dgm:shape>
        <dgm:presOf/>
        <dgm:constrLst/>
        <dgm:forEach name="Name72" ref="imageRepeat"/>
      </dgm:layoutNode>
      <dgm:layoutNode name="imageaccent10">
        <dgm:alg type="sp"/>
        <dgm:shape xmlns:r="http://schemas.openxmlformats.org/officeDocument/2006/relationships" r:blip="">
          <dgm:adjLst/>
        </dgm:shape>
        <dgm:presOf/>
        <dgm:constrLst/>
        <dgm:forEach name="Name73" ref="accentRepeat"/>
      </dgm:layoutNode>
    </dgm:forEach>
    <dgm:forEach name="Name74" axis="ch" ptType="node" st="11" cnt="1">
      <dgm:layoutNode name="text11">
        <dgm:alg type="sp"/>
        <dgm:shape xmlns:r="http://schemas.openxmlformats.org/officeDocument/2006/relationships" r:blip="">
          <dgm:adjLst/>
        </dgm:shape>
        <dgm:presOf/>
        <dgm:constrLst/>
        <dgm:forEach name="Name75" ref="textRepeat"/>
      </dgm:layoutNode>
      <dgm:layoutNode name="textaccent11">
        <dgm:alg type="sp"/>
        <dgm:shape xmlns:r="http://schemas.openxmlformats.org/officeDocument/2006/relationships" r:blip="">
          <dgm:adjLst/>
        </dgm:shape>
        <dgm:presOf/>
        <dgm:constrLst/>
        <dgm:forEach name="Name76" ref="accentRepeat"/>
      </dgm:layoutNode>
    </dgm:forEach>
    <dgm:forEach name="Name77" axis="ch" ptType="sibTrans" hideLastTrans="0" st="11" cnt="1">
      <dgm:layoutNode name="image11">
        <dgm:alg type="sp"/>
        <dgm:shape xmlns:r="http://schemas.openxmlformats.org/officeDocument/2006/relationships" r:blip="">
          <dgm:adjLst/>
        </dgm:shape>
        <dgm:presOf/>
        <dgm:constrLst/>
        <dgm:forEach name="Name78" ref="imageRepeat"/>
      </dgm:layoutNode>
      <dgm:layoutNode name="imageaccent11">
        <dgm:alg type="sp"/>
        <dgm:shape xmlns:r="http://schemas.openxmlformats.org/officeDocument/2006/relationships" r:blip="">
          <dgm:adjLst/>
        </dgm:shape>
        <dgm:presOf/>
        <dgm:constrLst/>
        <dgm:forEach name="Name79" ref="accentRepeat"/>
      </dgm:layoutNode>
    </dgm:forEach>
    <dgm:forEach name="Name80" axis="ch" ptType="node" st="12" cnt="1">
      <dgm:layoutNode name="text12">
        <dgm:alg type="sp"/>
        <dgm:shape xmlns:r="http://schemas.openxmlformats.org/officeDocument/2006/relationships" r:blip="">
          <dgm:adjLst/>
        </dgm:shape>
        <dgm:presOf/>
        <dgm:constrLst/>
        <dgm:forEach name="Name81" ref="textRepeat"/>
      </dgm:layoutNode>
      <dgm:layoutNode name="textaccent12">
        <dgm:alg type="sp"/>
        <dgm:shape xmlns:r="http://schemas.openxmlformats.org/officeDocument/2006/relationships" r:blip="">
          <dgm:adjLst/>
        </dgm:shape>
        <dgm:presOf/>
        <dgm:constrLst/>
        <dgm:forEach name="Name82" ref="accentRepeat"/>
      </dgm:layoutNode>
    </dgm:forEach>
    <dgm:forEach name="Name83" axis="ch" ptType="sibTrans" hideLastTrans="0" st="12" cnt="1">
      <dgm:layoutNode name="image12">
        <dgm:alg type="sp"/>
        <dgm:shape xmlns:r="http://schemas.openxmlformats.org/officeDocument/2006/relationships" r:blip="">
          <dgm:adjLst/>
        </dgm:shape>
        <dgm:presOf/>
        <dgm:constrLst/>
        <dgm:forEach name="Name84" ref="imageRepeat"/>
      </dgm:layoutNode>
      <dgm:layoutNode name="imageaccent12">
        <dgm:alg type="sp"/>
        <dgm:shape xmlns:r="http://schemas.openxmlformats.org/officeDocument/2006/relationships" r:blip="">
          <dgm:adjLst/>
        </dgm:shape>
        <dgm:presOf/>
        <dgm:constrLst/>
        <dgm:forEach name="Name85" ref="accentRepea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fr-FR" dirty="0"/>
          </a:p>
        </p:txBody>
      </p:sp>
      <p:sp>
        <p:nvSpPr>
          <p:cNvPr id="3" name="Espace réservé de la date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D9FFE1C4-733C-452A-AB88-087D55C88221}" type="datetimeFigureOut">
              <a:rPr lang="fr-FR" smtClean="0"/>
              <a:t>04/12/2024</a:t>
            </a:fld>
            <a:endParaRPr lang="fr-FR" dirty="0"/>
          </a:p>
        </p:txBody>
      </p:sp>
      <p:sp>
        <p:nvSpPr>
          <p:cNvPr id="4" name="Espace réservé de l'image des diapositives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fr-FR" dirty="0"/>
          </a:p>
        </p:txBody>
      </p:sp>
      <p:sp>
        <p:nvSpPr>
          <p:cNvPr id="5" name="Espace réservé des commentaires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fr-FR" dirty="0"/>
          </a:p>
        </p:txBody>
      </p:sp>
      <p:sp>
        <p:nvSpPr>
          <p:cNvPr id="7" name="Espace réservé du numéro de diapositive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4B5FD513-66A5-40A4-AA39-5B030015D614}" type="slidenum">
              <a:rPr lang="fr-FR" smtClean="0"/>
              <a:t>‹N°›</a:t>
            </a:fld>
            <a:endParaRPr lang="fr-FR" dirty="0"/>
          </a:p>
        </p:txBody>
      </p:sp>
    </p:spTree>
    <p:extLst>
      <p:ext uri="{BB962C8B-B14F-4D97-AF65-F5344CB8AC3E}">
        <p14:creationId xmlns:p14="http://schemas.microsoft.com/office/powerpoint/2010/main" val="10218689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4B5FD513-66A5-40A4-AA39-5B030015D614}" type="slidenum">
              <a:rPr lang="fr-FR" smtClean="0"/>
              <a:t>2</a:t>
            </a:fld>
            <a:endParaRPr lang="fr-FR" dirty="0"/>
          </a:p>
        </p:txBody>
      </p:sp>
    </p:spTree>
    <p:extLst>
      <p:ext uri="{BB962C8B-B14F-4D97-AF65-F5344CB8AC3E}">
        <p14:creationId xmlns:p14="http://schemas.microsoft.com/office/powerpoint/2010/main" val="27437172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4B5FD513-66A5-40A4-AA39-5B030015D614}" type="slidenum">
              <a:rPr lang="fr-FR" smtClean="0"/>
              <a:t>12</a:t>
            </a:fld>
            <a:endParaRPr lang="fr-FR" dirty="0"/>
          </a:p>
        </p:txBody>
      </p:sp>
    </p:spTree>
    <p:extLst>
      <p:ext uri="{BB962C8B-B14F-4D97-AF65-F5344CB8AC3E}">
        <p14:creationId xmlns:p14="http://schemas.microsoft.com/office/powerpoint/2010/main" val="24469476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4B5FD513-66A5-40A4-AA39-5B030015D614}" type="slidenum">
              <a:rPr lang="fr-FR" smtClean="0"/>
              <a:t>13</a:t>
            </a:fld>
            <a:endParaRPr lang="fr-FR" dirty="0"/>
          </a:p>
        </p:txBody>
      </p:sp>
    </p:spTree>
    <p:extLst>
      <p:ext uri="{BB962C8B-B14F-4D97-AF65-F5344CB8AC3E}">
        <p14:creationId xmlns:p14="http://schemas.microsoft.com/office/powerpoint/2010/main" val="164908374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4B5FD513-66A5-40A4-AA39-5B030015D614}" type="slidenum">
              <a:rPr lang="fr-FR" smtClean="0"/>
              <a:t>14</a:t>
            </a:fld>
            <a:endParaRPr lang="fr-FR" dirty="0"/>
          </a:p>
        </p:txBody>
      </p:sp>
    </p:spTree>
    <p:extLst>
      <p:ext uri="{BB962C8B-B14F-4D97-AF65-F5344CB8AC3E}">
        <p14:creationId xmlns:p14="http://schemas.microsoft.com/office/powerpoint/2010/main" val="2857814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4B5FD513-66A5-40A4-AA39-5B030015D614}" type="slidenum">
              <a:rPr lang="fr-FR" smtClean="0"/>
              <a:t>15</a:t>
            </a:fld>
            <a:endParaRPr lang="fr-FR" dirty="0"/>
          </a:p>
        </p:txBody>
      </p:sp>
    </p:spTree>
    <p:extLst>
      <p:ext uri="{BB962C8B-B14F-4D97-AF65-F5344CB8AC3E}">
        <p14:creationId xmlns:p14="http://schemas.microsoft.com/office/powerpoint/2010/main" val="40438533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4B5FD513-66A5-40A4-AA39-5B030015D614}" type="slidenum">
              <a:rPr lang="fr-FR" smtClean="0"/>
              <a:t>16</a:t>
            </a:fld>
            <a:endParaRPr lang="fr-FR" dirty="0"/>
          </a:p>
        </p:txBody>
      </p:sp>
    </p:spTree>
    <p:extLst>
      <p:ext uri="{BB962C8B-B14F-4D97-AF65-F5344CB8AC3E}">
        <p14:creationId xmlns:p14="http://schemas.microsoft.com/office/powerpoint/2010/main" val="122087364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A7A40B-AAFB-B177-2BAE-A38AA3CBFE20}"/>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C9BFA90F-7B9B-905A-016D-777337F4A80A}"/>
              </a:ext>
            </a:extLst>
          </p:cNvPr>
          <p:cNvSpPr>
            <a:spLocks noGrp="1" noRot="1" noChangeAspect="1"/>
          </p:cNvSpPr>
          <p:nvPr>
            <p:ph type="sldImg"/>
          </p:nvPr>
        </p:nvSpPr>
        <p:spPr/>
      </p:sp>
      <p:sp>
        <p:nvSpPr>
          <p:cNvPr id="3" name="Espace réservé des commentaires 2">
            <a:extLst>
              <a:ext uri="{FF2B5EF4-FFF2-40B4-BE49-F238E27FC236}">
                <a16:creationId xmlns:a16="http://schemas.microsoft.com/office/drawing/2014/main" id="{29BF3ED0-4CEA-83F2-19D1-77CC4BA2C609}"/>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2030B886-2C53-08AA-B642-52061D07FBE8}"/>
              </a:ext>
            </a:extLst>
          </p:cNvPr>
          <p:cNvSpPr>
            <a:spLocks noGrp="1"/>
          </p:cNvSpPr>
          <p:nvPr>
            <p:ph type="sldNum" sz="quarter" idx="10"/>
          </p:nvPr>
        </p:nvSpPr>
        <p:spPr/>
        <p:txBody>
          <a:bodyPr/>
          <a:lstStyle/>
          <a:p>
            <a:fld id="{4B5FD513-66A5-40A4-AA39-5B030015D614}" type="slidenum">
              <a:rPr lang="fr-FR" smtClean="0"/>
              <a:t>17</a:t>
            </a:fld>
            <a:endParaRPr lang="fr-FR" dirty="0"/>
          </a:p>
        </p:txBody>
      </p:sp>
    </p:spTree>
    <p:extLst>
      <p:ext uri="{BB962C8B-B14F-4D97-AF65-F5344CB8AC3E}">
        <p14:creationId xmlns:p14="http://schemas.microsoft.com/office/powerpoint/2010/main" val="202664081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4B5FD513-66A5-40A4-AA39-5B030015D614}" type="slidenum">
              <a:rPr lang="fr-FR" smtClean="0"/>
              <a:t>18</a:t>
            </a:fld>
            <a:endParaRPr lang="fr-FR" dirty="0"/>
          </a:p>
        </p:txBody>
      </p:sp>
    </p:spTree>
    <p:extLst>
      <p:ext uri="{BB962C8B-B14F-4D97-AF65-F5344CB8AC3E}">
        <p14:creationId xmlns:p14="http://schemas.microsoft.com/office/powerpoint/2010/main" val="292467683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4B5FD513-66A5-40A4-AA39-5B030015D614}" type="slidenum">
              <a:rPr lang="fr-FR" smtClean="0"/>
              <a:t>19</a:t>
            </a:fld>
            <a:endParaRPr lang="fr-FR" dirty="0"/>
          </a:p>
        </p:txBody>
      </p:sp>
    </p:spTree>
    <p:extLst>
      <p:ext uri="{BB962C8B-B14F-4D97-AF65-F5344CB8AC3E}">
        <p14:creationId xmlns:p14="http://schemas.microsoft.com/office/powerpoint/2010/main" val="10959027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4B5FD513-66A5-40A4-AA39-5B030015D614}" type="slidenum">
              <a:rPr lang="fr-FR" smtClean="0"/>
              <a:t>20</a:t>
            </a:fld>
            <a:endParaRPr lang="fr-FR" dirty="0"/>
          </a:p>
        </p:txBody>
      </p:sp>
    </p:spTree>
    <p:extLst>
      <p:ext uri="{BB962C8B-B14F-4D97-AF65-F5344CB8AC3E}">
        <p14:creationId xmlns:p14="http://schemas.microsoft.com/office/powerpoint/2010/main" val="64867757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4B5FD513-66A5-40A4-AA39-5B030015D614}" type="slidenum">
              <a:rPr lang="fr-FR" smtClean="0"/>
              <a:t>21</a:t>
            </a:fld>
            <a:endParaRPr lang="fr-FR" dirty="0"/>
          </a:p>
        </p:txBody>
      </p:sp>
    </p:spTree>
    <p:extLst>
      <p:ext uri="{BB962C8B-B14F-4D97-AF65-F5344CB8AC3E}">
        <p14:creationId xmlns:p14="http://schemas.microsoft.com/office/powerpoint/2010/main" val="28242026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4B5FD513-66A5-40A4-AA39-5B030015D614}" type="slidenum">
              <a:rPr lang="fr-FR" smtClean="0"/>
              <a:t>3</a:t>
            </a:fld>
            <a:endParaRPr lang="fr-FR" dirty="0"/>
          </a:p>
        </p:txBody>
      </p:sp>
    </p:spTree>
    <p:extLst>
      <p:ext uri="{BB962C8B-B14F-4D97-AF65-F5344CB8AC3E}">
        <p14:creationId xmlns:p14="http://schemas.microsoft.com/office/powerpoint/2010/main" val="373597054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4B5FD513-66A5-40A4-AA39-5B030015D614}" type="slidenum">
              <a:rPr lang="fr-FR" smtClean="0"/>
              <a:t>22</a:t>
            </a:fld>
            <a:endParaRPr lang="fr-FR" dirty="0"/>
          </a:p>
        </p:txBody>
      </p:sp>
    </p:spTree>
    <p:extLst>
      <p:ext uri="{BB962C8B-B14F-4D97-AF65-F5344CB8AC3E}">
        <p14:creationId xmlns:p14="http://schemas.microsoft.com/office/powerpoint/2010/main" val="386993113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4B5FD513-66A5-40A4-AA39-5B030015D614}" type="slidenum">
              <a:rPr lang="fr-FR" smtClean="0"/>
              <a:t>23</a:t>
            </a:fld>
            <a:endParaRPr lang="fr-FR" dirty="0"/>
          </a:p>
        </p:txBody>
      </p:sp>
    </p:spTree>
    <p:extLst>
      <p:ext uri="{BB962C8B-B14F-4D97-AF65-F5344CB8AC3E}">
        <p14:creationId xmlns:p14="http://schemas.microsoft.com/office/powerpoint/2010/main" val="286423548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4B5FD513-66A5-40A4-AA39-5B030015D614}" type="slidenum">
              <a:rPr lang="fr-FR" smtClean="0"/>
              <a:t>24</a:t>
            </a:fld>
            <a:endParaRPr lang="fr-FR" dirty="0"/>
          </a:p>
        </p:txBody>
      </p:sp>
    </p:spTree>
    <p:extLst>
      <p:ext uri="{BB962C8B-B14F-4D97-AF65-F5344CB8AC3E}">
        <p14:creationId xmlns:p14="http://schemas.microsoft.com/office/powerpoint/2010/main" val="45212893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4B5FD513-66A5-40A4-AA39-5B030015D614}" type="slidenum">
              <a:rPr lang="fr-FR" smtClean="0"/>
              <a:t>26</a:t>
            </a:fld>
            <a:endParaRPr lang="fr-FR" dirty="0"/>
          </a:p>
        </p:txBody>
      </p:sp>
    </p:spTree>
    <p:extLst>
      <p:ext uri="{BB962C8B-B14F-4D97-AF65-F5344CB8AC3E}">
        <p14:creationId xmlns:p14="http://schemas.microsoft.com/office/powerpoint/2010/main" val="417091661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4B5FD513-66A5-40A4-AA39-5B030015D614}" type="slidenum">
              <a:rPr lang="fr-FR" smtClean="0"/>
              <a:t>30</a:t>
            </a:fld>
            <a:endParaRPr lang="fr-FR" dirty="0"/>
          </a:p>
        </p:txBody>
      </p:sp>
    </p:spTree>
    <p:extLst>
      <p:ext uri="{BB962C8B-B14F-4D97-AF65-F5344CB8AC3E}">
        <p14:creationId xmlns:p14="http://schemas.microsoft.com/office/powerpoint/2010/main" val="81366627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4B5FD513-66A5-40A4-AA39-5B030015D614}" type="slidenum">
              <a:rPr lang="fr-FR" smtClean="0"/>
              <a:t>31</a:t>
            </a:fld>
            <a:endParaRPr lang="fr-FR" dirty="0"/>
          </a:p>
        </p:txBody>
      </p:sp>
    </p:spTree>
    <p:extLst>
      <p:ext uri="{BB962C8B-B14F-4D97-AF65-F5344CB8AC3E}">
        <p14:creationId xmlns:p14="http://schemas.microsoft.com/office/powerpoint/2010/main" val="492700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4B5FD513-66A5-40A4-AA39-5B030015D614}" type="slidenum">
              <a:rPr lang="fr-FR" smtClean="0"/>
              <a:t>4</a:t>
            </a:fld>
            <a:endParaRPr lang="fr-FR" dirty="0"/>
          </a:p>
        </p:txBody>
      </p:sp>
    </p:spTree>
    <p:extLst>
      <p:ext uri="{BB962C8B-B14F-4D97-AF65-F5344CB8AC3E}">
        <p14:creationId xmlns:p14="http://schemas.microsoft.com/office/powerpoint/2010/main" val="17261913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4B5FD513-66A5-40A4-AA39-5B030015D614}" type="slidenum">
              <a:rPr lang="fr-FR" smtClean="0"/>
              <a:t>5</a:t>
            </a:fld>
            <a:endParaRPr lang="fr-FR" dirty="0"/>
          </a:p>
        </p:txBody>
      </p:sp>
    </p:spTree>
    <p:extLst>
      <p:ext uri="{BB962C8B-B14F-4D97-AF65-F5344CB8AC3E}">
        <p14:creationId xmlns:p14="http://schemas.microsoft.com/office/powerpoint/2010/main" val="755538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4B5FD513-66A5-40A4-AA39-5B030015D614}" type="slidenum">
              <a:rPr lang="fr-FR" smtClean="0"/>
              <a:t>6</a:t>
            </a:fld>
            <a:endParaRPr lang="fr-FR" dirty="0"/>
          </a:p>
        </p:txBody>
      </p:sp>
    </p:spTree>
    <p:extLst>
      <p:ext uri="{BB962C8B-B14F-4D97-AF65-F5344CB8AC3E}">
        <p14:creationId xmlns:p14="http://schemas.microsoft.com/office/powerpoint/2010/main" val="31776245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4B5FD513-66A5-40A4-AA39-5B030015D614}" type="slidenum">
              <a:rPr lang="fr-FR" smtClean="0"/>
              <a:t>7</a:t>
            </a:fld>
            <a:endParaRPr lang="fr-FR" dirty="0"/>
          </a:p>
        </p:txBody>
      </p:sp>
    </p:spTree>
    <p:extLst>
      <p:ext uri="{BB962C8B-B14F-4D97-AF65-F5344CB8AC3E}">
        <p14:creationId xmlns:p14="http://schemas.microsoft.com/office/powerpoint/2010/main" val="3461037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4B5FD513-66A5-40A4-AA39-5B030015D614}" type="slidenum">
              <a:rPr lang="fr-FR" smtClean="0"/>
              <a:t>8</a:t>
            </a:fld>
            <a:endParaRPr lang="fr-FR" dirty="0"/>
          </a:p>
        </p:txBody>
      </p:sp>
    </p:spTree>
    <p:extLst>
      <p:ext uri="{BB962C8B-B14F-4D97-AF65-F5344CB8AC3E}">
        <p14:creationId xmlns:p14="http://schemas.microsoft.com/office/powerpoint/2010/main" val="38750183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4B5FD513-66A5-40A4-AA39-5B030015D614}" type="slidenum">
              <a:rPr lang="fr-FR" smtClean="0"/>
              <a:t>10</a:t>
            </a:fld>
            <a:endParaRPr lang="fr-FR" dirty="0"/>
          </a:p>
        </p:txBody>
      </p:sp>
    </p:spTree>
    <p:extLst>
      <p:ext uri="{BB962C8B-B14F-4D97-AF65-F5344CB8AC3E}">
        <p14:creationId xmlns:p14="http://schemas.microsoft.com/office/powerpoint/2010/main" val="28674117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4B5FD513-66A5-40A4-AA39-5B030015D614}" type="slidenum">
              <a:rPr lang="fr-FR" smtClean="0"/>
              <a:t>11</a:t>
            </a:fld>
            <a:endParaRPr lang="fr-FR" dirty="0"/>
          </a:p>
        </p:txBody>
      </p:sp>
    </p:spTree>
    <p:extLst>
      <p:ext uri="{BB962C8B-B14F-4D97-AF65-F5344CB8AC3E}">
        <p14:creationId xmlns:p14="http://schemas.microsoft.com/office/powerpoint/2010/main" val="21704928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endParaRPr lang="en-US" dirty="0"/>
          </a:p>
        </p:txBody>
      </p:sp>
      <p:sp>
        <p:nvSpPr>
          <p:cNvPr id="4" name="Date Placeholder 3"/>
          <p:cNvSpPr>
            <a:spLocks noGrp="1"/>
          </p:cNvSpPr>
          <p:nvPr>
            <p:ph type="dt" sz="half" idx="10"/>
          </p:nvPr>
        </p:nvSpPr>
        <p:spPr/>
        <p:txBody>
          <a:bodyPr/>
          <a:lstStyle/>
          <a:p>
            <a:r>
              <a:rPr lang="fr-FR" dirty="0"/>
              <a:t>09/10/2014</a:t>
            </a:r>
          </a:p>
        </p:txBody>
      </p:sp>
      <p:sp>
        <p:nvSpPr>
          <p:cNvPr id="5" name="Footer Placeholder 4"/>
          <p:cNvSpPr>
            <a:spLocks noGrp="1"/>
          </p:cNvSpPr>
          <p:nvPr>
            <p:ph type="ftr" sz="quarter" idx="11"/>
          </p:nvPr>
        </p:nvSpPr>
        <p:spPr/>
        <p:txBody>
          <a:bodyPr/>
          <a:lstStyle/>
          <a:p>
            <a:endParaRPr lang="fr-FR" dirty="0"/>
          </a:p>
        </p:txBody>
      </p:sp>
      <p:sp>
        <p:nvSpPr>
          <p:cNvPr id="6" name="Slide Number Placeholder 5"/>
          <p:cNvSpPr>
            <a:spLocks noGrp="1"/>
          </p:cNvSpPr>
          <p:nvPr>
            <p:ph type="sldNum" sz="quarter" idx="12"/>
          </p:nvPr>
        </p:nvSpPr>
        <p:spPr/>
        <p:txBody>
          <a:bodyPr/>
          <a:lstStyle/>
          <a:p>
            <a:fld id="{19D5A695-5240-47A0-8B1A-81884B776A59}" type="slidenum">
              <a:rPr lang="fr-FR" smtClean="0"/>
              <a:t>‹N°›</a:t>
            </a:fld>
            <a:endParaRPr lang="fr-FR" dirty="0"/>
          </a:p>
        </p:txBody>
      </p:sp>
    </p:spTree>
    <p:extLst>
      <p:ext uri="{BB962C8B-B14F-4D97-AF65-F5344CB8AC3E}">
        <p14:creationId xmlns:p14="http://schemas.microsoft.com/office/powerpoint/2010/main" val="36933301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Vertical Text Placeholder 2"/>
          <p:cNvSpPr>
            <a:spLocks noGrp="1"/>
          </p:cNvSpPr>
          <p:nvPr>
            <p:ph type="body" orient="vert" idx="1"/>
          </p:nvPr>
        </p:nvSpPr>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r>
              <a:rPr lang="fr-FR" dirty="0"/>
              <a:t>09/10/2014</a:t>
            </a:r>
          </a:p>
        </p:txBody>
      </p:sp>
      <p:sp>
        <p:nvSpPr>
          <p:cNvPr id="5" name="Footer Placeholder 4"/>
          <p:cNvSpPr>
            <a:spLocks noGrp="1"/>
          </p:cNvSpPr>
          <p:nvPr>
            <p:ph type="ftr" sz="quarter" idx="11"/>
          </p:nvPr>
        </p:nvSpPr>
        <p:spPr/>
        <p:txBody>
          <a:bodyPr/>
          <a:lstStyle/>
          <a:p>
            <a:endParaRPr lang="fr-FR" dirty="0"/>
          </a:p>
        </p:txBody>
      </p:sp>
      <p:sp>
        <p:nvSpPr>
          <p:cNvPr id="6" name="Slide Number Placeholder 5"/>
          <p:cNvSpPr>
            <a:spLocks noGrp="1"/>
          </p:cNvSpPr>
          <p:nvPr>
            <p:ph type="sldNum" sz="quarter" idx="12"/>
          </p:nvPr>
        </p:nvSpPr>
        <p:spPr/>
        <p:txBody>
          <a:bodyPr/>
          <a:lstStyle/>
          <a:p>
            <a:fld id="{19D5A695-5240-47A0-8B1A-81884B776A59}" type="slidenum">
              <a:rPr lang="fr-FR" smtClean="0"/>
              <a:t>‹N°›</a:t>
            </a:fld>
            <a:endParaRPr lang="fr-FR" dirty="0"/>
          </a:p>
        </p:txBody>
      </p:sp>
    </p:spTree>
    <p:extLst>
      <p:ext uri="{BB962C8B-B14F-4D97-AF65-F5344CB8AC3E}">
        <p14:creationId xmlns:p14="http://schemas.microsoft.com/office/powerpoint/2010/main" val="14570538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fr-FR"/>
              <a:t>Modifiez le style du titre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r>
              <a:rPr lang="fr-FR" dirty="0"/>
              <a:t>09/10/2014</a:t>
            </a:r>
          </a:p>
        </p:txBody>
      </p:sp>
      <p:sp>
        <p:nvSpPr>
          <p:cNvPr id="5" name="Footer Placeholder 4"/>
          <p:cNvSpPr>
            <a:spLocks noGrp="1"/>
          </p:cNvSpPr>
          <p:nvPr>
            <p:ph type="ftr" sz="quarter" idx="11"/>
          </p:nvPr>
        </p:nvSpPr>
        <p:spPr/>
        <p:txBody>
          <a:bodyPr/>
          <a:lstStyle/>
          <a:p>
            <a:endParaRPr lang="fr-FR" dirty="0"/>
          </a:p>
        </p:txBody>
      </p:sp>
      <p:sp>
        <p:nvSpPr>
          <p:cNvPr id="6" name="Slide Number Placeholder 5"/>
          <p:cNvSpPr>
            <a:spLocks noGrp="1"/>
          </p:cNvSpPr>
          <p:nvPr>
            <p:ph type="sldNum" sz="quarter" idx="12"/>
          </p:nvPr>
        </p:nvSpPr>
        <p:spPr/>
        <p:txBody>
          <a:bodyPr/>
          <a:lstStyle/>
          <a:p>
            <a:fld id="{19D5A695-5240-47A0-8B1A-81884B776A59}" type="slidenum">
              <a:rPr lang="fr-FR" smtClean="0"/>
              <a:t>‹N°›</a:t>
            </a:fld>
            <a:endParaRPr lang="fr-FR" dirty="0"/>
          </a:p>
        </p:txBody>
      </p:sp>
    </p:spTree>
    <p:extLst>
      <p:ext uri="{BB962C8B-B14F-4D97-AF65-F5344CB8AC3E}">
        <p14:creationId xmlns:p14="http://schemas.microsoft.com/office/powerpoint/2010/main" val="21194202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Content Placeholder 2"/>
          <p:cNvSpPr>
            <a:spLocks noGrp="1"/>
          </p:cNvSpPr>
          <p:nvPr>
            <p:ph idx="1"/>
          </p:nvPr>
        </p:nvSpPr>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r>
              <a:rPr lang="fr-FR" dirty="0"/>
              <a:t>09/10/2014</a:t>
            </a:r>
          </a:p>
        </p:txBody>
      </p:sp>
      <p:sp>
        <p:nvSpPr>
          <p:cNvPr id="5" name="Footer Placeholder 4"/>
          <p:cNvSpPr>
            <a:spLocks noGrp="1"/>
          </p:cNvSpPr>
          <p:nvPr>
            <p:ph type="ftr" sz="quarter" idx="11"/>
          </p:nvPr>
        </p:nvSpPr>
        <p:spPr/>
        <p:txBody>
          <a:bodyPr/>
          <a:lstStyle/>
          <a:p>
            <a:endParaRPr lang="fr-FR" dirty="0"/>
          </a:p>
        </p:txBody>
      </p:sp>
      <p:sp>
        <p:nvSpPr>
          <p:cNvPr id="6" name="Slide Number Placeholder 5"/>
          <p:cNvSpPr>
            <a:spLocks noGrp="1"/>
          </p:cNvSpPr>
          <p:nvPr>
            <p:ph type="sldNum" sz="quarter" idx="12"/>
          </p:nvPr>
        </p:nvSpPr>
        <p:spPr/>
        <p:txBody>
          <a:bodyPr/>
          <a:lstStyle/>
          <a:p>
            <a:fld id="{19D5A695-5240-47A0-8B1A-81884B776A59}" type="slidenum">
              <a:rPr lang="fr-FR" smtClean="0"/>
              <a:t>‹N°›</a:t>
            </a:fld>
            <a:endParaRPr lang="fr-FR" dirty="0"/>
          </a:p>
        </p:txBody>
      </p:sp>
    </p:spTree>
    <p:extLst>
      <p:ext uri="{BB962C8B-B14F-4D97-AF65-F5344CB8AC3E}">
        <p14:creationId xmlns:p14="http://schemas.microsoft.com/office/powerpoint/2010/main" val="27001622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fr-FR"/>
              <a:t>Modifiez le style du titre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Modifiez les styles du texte du masque</a:t>
            </a:r>
          </a:p>
        </p:txBody>
      </p:sp>
      <p:sp>
        <p:nvSpPr>
          <p:cNvPr id="4" name="Date Placeholder 3"/>
          <p:cNvSpPr>
            <a:spLocks noGrp="1"/>
          </p:cNvSpPr>
          <p:nvPr>
            <p:ph type="dt" sz="half" idx="10"/>
          </p:nvPr>
        </p:nvSpPr>
        <p:spPr/>
        <p:txBody>
          <a:bodyPr/>
          <a:lstStyle/>
          <a:p>
            <a:r>
              <a:rPr lang="fr-FR" dirty="0"/>
              <a:t>09/10/2014</a:t>
            </a:r>
          </a:p>
        </p:txBody>
      </p:sp>
      <p:sp>
        <p:nvSpPr>
          <p:cNvPr id="5" name="Footer Placeholder 4"/>
          <p:cNvSpPr>
            <a:spLocks noGrp="1"/>
          </p:cNvSpPr>
          <p:nvPr>
            <p:ph type="ftr" sz="quarter" idx="11"/>
          </p:nvPr>
        </p:nvSpPr>
        <p:spPr/>
        <p:txBody>
          <a:bodyPr/>
          <a:lstStyle/>
          <a:p>
            <a:endParaRPr lang="fr-FR" dirty="0"/>
          </a:p>
        </p:txBody>
      </p:sp>
      <p:sp>
        <p:nvSpPr>
          <p:cNvPr id="6" name="Slide Number Placeholder 5"/>
          <p:cNvSpPr>
            <a:spLocks noGrp="1"/>
          </p:cNvSpPr>
          <p:nvPr>
            <p:ph type="sldNum" sz="quarter" idx="12"/>
          </p:nvPr>
        </p:nvSpPr>
        <p:spPr/>
        <p:txBody>
          <a:bodyPr/>
          <a:lstStyle/>
          <a:p>
            <a:fld id="{19D5A695-5240-47A0-8B1A-81884B776A59}" type="slidenum">
              <a:rPr lang="fr-FR" smtClean="0"/>
              <a:t>‹N°›</a:t>
            </a:fld>
            <a:endParaRPr lang="fr-FR" dirty="0"/>
          </a:p>
        </p:txBody>
      </p:sp>
    </p:spTree>
    <p:extLst>
      <p:ext uri="{BB962C8B-B14F-4D97-AF65-F5344CB8AC3E}">
        <p14:creationId xmlns:p14="http://schemas.microsoft.com/office/powerpoint/2010/main" val="26814177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Date Placeholder 4"/>
          <p:cNvSpPr>
            <a:spLocks noGrp="1"/>
          </p:cNvSpPr>
          <p:nvPr>
            <p:ph type="dt" sz="half" idx="10"/>
          </p:nvPr>
        </p:nvSpPr>
        <p:spPr/>
        <p:txBody>
          <a:bodyPr/>
          <a:lstStyle/>
          <a:p>
            <a:r>
              <a:rPr lang="fr-FR" dirty="0"/>
              <a:t>09/10/2014</a:t>
            </a:r>
          </a:p>
        </p:txBody>
      </p:sp>
      <p:sp>
        <p:nvSpPr>
          <p:cNvPr id="6" name="Footer Placeholder 5"/>
          <p:cNvSpPr>
            <a:spLocks noGrp="1"/>
          </p:cNvSpPr>
          <p:nvPr>
            <p:ph type="ftr" sz="quarter" idx="11"/>
          </p:nvPr>
        </p:nvSpPr>
        <p:spPr/>
        <p:txBody>
          <a:bodyPr/>
          <a:lstStyle/>
          <a:p>
            <a:endParaRPr lang="fr-FR" dirty="0"/>
          </a:p>
        </p:txBody>
      </p:sp>
      <p:sp>
        <p:nvSpPr>
          <p:cNvPr id="7" name="Slide Number Placeholder 6"/>
          <p:cNvSpPr>
            <a:spLocks noGrp="1"/>
          </p:cNvSpPr>
          <p:nvPr>
            <p:ph type="sldNum" sz="quarter" idx="12"/>
          </p:nvPr>
        </p:nvSpPr>
        <p:spPr/>
        <p:txBody>
          <a:bodyPr/>
          <a:lstStyle/>
          <a:p>
            <a:fld id="{19D5A695-5240-47A0-8B1A-81884B776A59}" type="slidenum">
              <a:rPr lang="fr-FR" smtClean="0"/>
              <a:t>‹N°›</a:t>
            </a:fld>
            <a:endParaRPr lang="fr-FR" dirty="0"/>
          </a:p>
        </p:txBody>
      </p:sp>
    </p:spTree>
    <p:extLst>
      <p:ext uri="{BB962C8B-B14F-4D97-AF65-F5344CB8AC3E}">
        <p14:creationId xmlns:p14="http://schemas.microsoft.com/office/powerpoint/2010/main" val="20721775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fr-FR"/>
              <a:t>Modifiez le style du titre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4" name="Content Placeholder 3"/>
          <p:cNvSpPr>
            <a:spLocks noGrp="1"/>
          </p:cNvSpPr>
          <p:nvPr>
            <p:ph sz="half" idx="2"/>
          </p:nvPr>
        </p:nvSpPr>
        <p:spPr>
          <a:xfrm>
            <a:off x="839788" y="2505075"/>
            <a:ext cx="5157787" cy="3684588"/>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6" name="Content Placeholder 5"/>
          <p:cNvSpPr>
            <a:spLocks noGrp="1"/>
          </p:cNvSpPr>
          <p:nvPr>
            <p:ph sz="quarter" idx="4"/>
          </p:nvPr>
        </p:nvSpPr>
        <p:spPr>
          <a:xfrm>
            <a:off x="6172200" y="2505075"/>
            <a:ext cx="5183188" cy="3684588"/>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7" name="Date Placeholder 6"/>
          <p:cNvSpPr>
            <a:spLocks noGrp="1"/>
          </p:cNvSpPr>
          <p:nvPr>
            <p:ph type="dt" sz="half" idx="10"/>
          </p:nvPr>
        </p:nvSpPr>
        <p:spPr/>
        <p:txBody>
          <a:bodyPr/>
          <a:lstStyle/>
          <a:p>
            <a:r>
              <a:rPr lang="fr-FR" dirty="0"/>
              <a:t>09/10/2014</a:t>
            </a:r>
          </a:p>
        </p:txBody>
      </p:sp>
      <p:sp>
        <p:nvSpPr>
          <p:cNvPr id="8" name="Footer Placeholder 7"/>
          <p:cNvSpPr>
            <a:spLocks noGrp="1"/>
          </p:cNvSpPr>
          <p:nvPr>
            <p:ph type="ftr" sz="quarter" idx="11"/>
          </p:nvPr>
        </p:nvSpPr>
        <p:spPr/>
        <p:txBody>
          <a:bodyPr/>
          <a:lstStyle/>
          <a:p>
            <a:endParaRPr lang="fr-FR" dirty="0"/>
          </a:p>
        </p:txBody>
      </p:sp>
      <p:sp>
        <p:nvSpPr>
          <p:cNvPr id="9" name="Slide Number Placeholder 8"/>
          <p:cNvSpPr>
            <a:spLocks noGrp="1"/>
          </p:cNvSpPr>
          <p:nvPr>
            <p:ph type="sldNum" sz="quarter" idx="12"/>
          </p:nvPr>
        </p:nvSpPr>
        <p:spPr/>
        <p:txBody>
          <a:bodyPr/>
          <a:lstStyle/>
          <a:p>
            <a:fld id="{19D5A695-5240-47A0-8B1A-81884B776A59}" type="slidenum">
              <a:rPr lang="fr-FR" smtClean="0"/>
              <a:t>‹N°›</a:t>
            </a:fld>
            <a:endParaRPr lang="fr-FR" dirty="0"/>
          </a:p>
        </p:txBody>
      </p:sp>
    </p:spTree>
    <p:extLst>
      <p:ext uri="{BB962C8B-B14F-4D97-AF65-F5344CB8AC3E}">
        <p14:creationId xmlns:p14="http://schemas.microsoft.com/office/powerpoint/2010/main" val="40046241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Date Placeholder 2"/>
          <p:cNvSpPr>
            <a:spLocks noGrp="1"/>
          </p:cNvSpPr>
          <p:nvPr>
            <p:ph type="dt" sz="half" idx="10"/>
          </p:nvPr>
        </p:nvSpPr>
        <p:spPr/>
        <p:txBody>
          <a:bodyPr/>
          <a:lstStyle/>
          <a:p>
            <a:r>
              <a:rPr lang="fr-FR" dirty="0"/>
              <a:t>09/10/2014</a:t>
            </a:r>
          </a:p>
        </p:txBody>
      </p:sp>
      <p:sp>
        <p:nvSpPr>
          <p:cNvPr id="4" name="Footer Placeholder 3"/>
          <p:cNvSpPr>
            <a:spLocks noGrp="1"/>
          </p:cNvSpPr>
          <p:nvPr>
            <p:ph type="ftr" sz="quarter" idx="11"/>
          </p:nvPr>
        </p:nvSpPr>
        <p:spPr/>
        <p:txBody>
          <a:bodyPr/>
          <a:lstStyle/>
          <a:p>
            <a:endParaRPr lang="fr-FR" dirty="0"/>
          </a:p>
        </p:txBody>
      </p:sp>
      <p:sp>
        <p:nvSpPr>
          <p:cNvPr id="5" name="Slide Number Placeholder 4"/>
          <p:cNvSpPr>
            <a:spLocks noGrp="1"/>
          </p:cNvSpPr>
          <p:nvPr>
            <p:ph type="sldNum" sz="quarter" idx="12"/>
          </p:nvPr>
        </p:nvSpPr>
        <p:spPr/>
        <p:txBody>
          <a:bodyPr/>
          <a:lstStyle/>
          <a:p>
            <a:fld id="{19D5A695-5240-47A0-8B1A-81884B776A59}" type="slidenum">
              <a:rPr lang="fr-FR" smtClean="0"/>
              <a:t>‹N°›</a:t>
            </a:fld>
            <a:endParaRPr lang="fr-FR" dirty="0"/>
          </a:p>
        </p:txBody>
      </p:sp>
    </p:spTree>
    <p:extLst>
      <p:ext uri="{BB962C8B-B14F-4D97-AF65-F5344CB8AC3E}">
        <p14:creationId xmlns:p14="http://schemas.microsoft.com/office/powerpoint/2010/main" val="40222941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fr-FR" dirty="0"/>
              <a:t>09/10/2014</a:t>
            </a:r>
          </a:p>
        </p:txBody>
      </p:sp>
      <p:sp>
        <p:nvSpPr>
          <p:cNvPr id="3" name="Footer Placeholder 2"/>
          <p:cNvSpPr>
            <a:spLocks noGrp="1"/>
          </p:cNvSpPr>
          <p:nvPr>
            <p:ph type="ftr" sz="quarter" idx="11"/>
          </p:nvPr>
        </p:nvSpPr>
        <p:spPr/>
        <p:txBody>
          <a:bodyPr/>
          <a:lstStyle/>
          <a:p>
            <a:endParaRPr lang="fr-FR" dirty="0"/>
          </a:p>
        </p:txBody>
      </p:sp>
      <p:sp>
        <p:nvSpPr>
          <p:cNvPr id="4" name="Slide Number Placeholder 3"/>
          <p:cNvSpPr>
            <a:spLocks noGrp="1"/>
          </p:cNvSpPr>
          <p:nvPr>
            <p:ph type="sldNum" sz="quarter" idx="12"/>
          </p:nvPr>
        </p:nvSpPr>
        <p:spPr/>
        <p:txBody>
          <a:bodyPr/>
          <a:lstStyle/>
          <a:p>
            <a:fld id="{19D5A695-5240-47A0-8B1A-81884B776A59}" type="slidenum">
              <a:rPr lang="fr-FR" smtClean="0"/>
              <a:t>‹N°›</a:t>
            </a:fld>
            <a:endParaRPr lang="fr-FR" dirty="0"/>
          </a:p>
        </p:txBody>
      </p:sp>
    </p:spTree>
    <p:extLst>
      <p:ext uri="{BB962C8B-B14F-4D97-AF65-F5344CB8AC3E}">
        <p14:creationId xmlns:p14="http://schemas.microsoft.com/office/powerpoint/2010/main" val="38081183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fr-FR"/>
              <a:t>Modifiez le style du titre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Modifiez les styles du texte du masque</a:t>
            </a:r>
          </a:p>
        </p:txBody>
      </p:sp>
      <p:sp>
        <p:nvSpPr>
          <p:cNvPr id="5" name="Date Placeholder 4"/>
          <p:cNvSpPr>
            <a:spLocks noGrp="1"/>
          </p:cNvSpPr>
          <p:nvPr>
            <p:ph type="dt" sz="half" idx="10"/>
          </p:nvPr>
        </p:nvSpPr>
        <p:spPr/>
        <p:txBody>
          <a:bodyPr/>
          <a:lstStyle/>
          <a:p>
            <a:r>
              <a:rPr lang="fr-FR" dirty="0"/>
              <a:t>09/10/2014</a:t>
            </a:r>
          </a:p>
        </p:txBody>
      </p:sp>
      <p:sp>
        <p:nvSpPr>
          <p:cNvPr id="6" name="Footer Placeholder 5"/>
          <p:cNvSpPr>
            <a:spLocks noGrp="1"/>
          </p:cNvSpPr>
          <p:nvPr>
            <p:ph type="ftr" sz="quarter" idx="11"/>
          </p:nvPr>
        </p:nvSpPr>
        <p:spPr/>
        <p:txBody>
          <a:bodyPr/>
          <a:lstStyle/>
          <a:p>
            <a:endParaRPr lang="fr-FR" dirty="0"/>
          </a:p>
        </p:txBody>
      </p:sp>
      <p:sp>
        <p:nvSpPr>
          <p:cNvPr id="7" name="Slide Number Placeholder 6"/>
          <p:cNvSpPr>
            <a:spLocks noGrp="1"/>
          </p:cNvSpPr>
          <p:nvPr>
            <p:ph type="sldNum" sz="quarter" idx="12"/>
          </p:nvPr>
        </p:nvSpPr>
        <p:spPr/>
        <p:txBody>
          <a:bodyPr/>
          <a:lstStyle/>
          <a:p>
            <a:fld id="{19D5A695-5240-47A0-8B1A-81884B776A59}" type="slidenum">
              <a:rPr lang="fr-FR" smtClean="0"/>
              <a:t>‹N°›</a:t>
            </a:fld>
            <a:endParaRPr lang="fr-FR" dirty="0"/>
          </a:p>
        </p:txBody>
      </p:sp>
    </p:spTree>
    <p:extLst>
      <p:ext uri="{BB962C8B-B14F-4D97-AF65-F5344CB8AC3E}">
        <p14:creationId xmlns:p14="http://schemas.microsoft.com/office/powerpoint/2010/main" val="21796409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fr-FR"/>
              <a:t>Modifiez le style du titre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r-FR" dirty="0"/>
              <a:t>Cliquez sur l'icône pour ajouter une image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Modifiez les styles du texte du masque</a:t>
            </a:r>
          </a:p>
        </p:txBody>
      </p:sp>
      <p:sp>
        <p:nvSpPr>
          <p:cNvPr id="5" name="Date Placeholder 4"/>
          <p:cNvSpPr>
            <a:spLocks noGrp="1"/>
          </p:cNvSpPr>
          <p:nvPr>
            <p:ph type="dt" sz="half" idx="10"/>
          </p:nvPr>
        </p:nvSpPr>
        <p:spPr/>
        <p:txBody>
          <a:bodyPr/>
          <a:lstStyle/>
          <a:p>
            <a:r>
              <a:rPr lang="fr-FR" dirty="0"/>
              <a:t>09/10/2014</a:t>
            </a:r>
          </a:p>
        </p:txBody>
      </p:sp>
      <p:sp>
        <p:nvSpPr>
          <p:cNvPr id="6" name="Footer Placeholder 5"/>
          <p:cNvSpPr>
            <a:spLocks noGrp="1"/>
          </p:cNvSpPr>
          <p:nvPr>
            <p:ph type="ftr" sz="quarter" idx="11"/>
          </p:nvPr>
        </p:nvSpPr>
        <p:spPr/>
        <p:txBody>
          <a:bodyPr/>
          <a:lstStyle/>
          <a:p>
            <a:endParaRPr lang="fr-FR" dirty="0"/>
          </a:p>
        </p:txBody>
      </p:sp>
      <p:sp>
        <p:nvSpPr>
          <p:cNvPr id="7" name="Slide Number Placeholder 6"/>
          <p:cNvSpPr>
            <a:spLocks noGrp="1"/>
          </p:cNvSpPr>
          <p:nvPr>
            <p:ph type="sldNum" sz="quarter" idx="12"/>
          </p:nvPr>
        </p:nvSpPr>
        <p:spPr/>
        <p:txBody>
          <a:bodyPr/>
          <a:lstStyle/>
          <a:p>
            <a:fld id="{19D5A695-5240-47A0-8B1A-81884B776A59}" type="slidenum">
              <a:rPr lang="fr-FR" smtClean="0"/>
              <a:t>‹N°›</a:t>
            </a:fld>
            <a:endParaRPr lang="fr-FR" dirty="0"/>
          </a:p>
        </p:txBody>
      </p:sp>
    </p:spTree>
    <p:extLst>
      <p:ext uri="{BB962C8B-B14F-4D97-AF65-F5344CB8AC3E}">
        <p14:creationId xmlns:p14="http://schemas.microsoft.com/office/powerpoint/2010/main" val="17263525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fr-FR" dirty="0"/>
              <a:t>09/10/2014</a:t>
            </a: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D5A695-5240-47A0-8B1A-81884B776A59}" type="slidenum">
              <a:rPr lang="fr-FR" smtClean="0"/>
              <a:t>‹N°›</a:t>
            </a:fld>
            <a:endParaRPr lang="fr-FR" dirty="0"/>
          </a:p>
        </p:txBody>
      </p:sp>
    </p:spTree>
    <p:extLst>
      <p:ext uri="{BB962C8B-B14F-4D97-AF65-F5344CB8AC3E}">
        <p14:creationId xmlns:p14="http://schemas.microsoft.com/office/powerpoint/2010/main" val="4007490192"/>
      </p:ext>
    </p:extLst>
  </p:cSld>
  <p:clrMap bg1="lt1" tx1="dk1" bg2="lt2" tx2="dk2" accent1="accent1" accent2="accent2" accent3="accent3" accent4="accent4" accent5="accent5" accent6="accent6" hlink="hlink" folHlink="folHlink"/>
  <p:sldLayoutIdLst>
    <p:sldLayoutId id="2147483785" r:id="rId1"/>
    <p:sldLayoutId id="2147483786" r:id="rId2"/>
    <p:sldLayoutId id="2147483787" r:id="rId3"/>
    <p:sldLayoutId id="2147483788" r:id="rId4"/>
    <p:sldLayoutId id="2147483789" r:id="rId5"/>
    <p:sldLayoutId id="2147483790" r:id="rId6"/>
    <p:sldLayoutId id="2147483791" r:id="rId7"/>
    <p:sldLayoutId id="2147483792" r:id="rId8"/>
    <p:sldLayoutId id="2147483793" r:id="rId9"/>
    <p:sldLayoutId id="2147483794" r:id="rId10"/>
    <p:sldLayoutId id="2147483795"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hyperlink" Target="https://m365.eu.vadesecure.com/safeproxy/v4?f=wBg0wTB-vpNSO7yghZm8S2f_-pzQsfXvRkgBdRpup1Xg9MSDNegZwIkALlyOyxb-DITKN9MlnEVm2vrFK1Faxg&amp;i=ayt-3R6x2euOJfUOT1If7SJihK-JAyAKnJTrNye3bkEp1w5npTAmRZDa0qwIDMGzyG1CNEyB3d0I5oqs1tVESA&amp;k=dtT9&amp;r=9_W8tp_nQjULr4pYFb_ELirPJ0gw46l-EevGkMTmTg3WvvHiyKjhF1Z6Ri5GMK8jTSNpSXBg-0TrzoS0sVJl_g&amp;s=bbb7052397cc471f961b4e00b4be0d870813a889a2f127b1709fc9cd5e3ed7ce&amp;u=https%3A%2F%2Faulnoye-aymeries.fr%2F" TargetMode="External"/><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hyperlink" Target="https://m365.eu.vadesecure.com/safeproxy/v4?f=wBg0wTB-vpNSO7yghZm8S2f_-pzQsfXvRkgBdRpup1Xg9MSDNegZwIkALlyOyxb-DITKN9MlnEVm2vrFK1Faxg&amp;i=ayt-3R6x2euOJfUOT1If7SJihK-JAyAKnJTrNye3bkEp1w5npTAmRZDa0qwIDMGzyG1CNEyB3d0I5oqs1tVESA&amp;k=dtT9&amp;r=9_W8tp_nQjULr4pYFb_ELirPJ0gw46l-EevGkMTmTg3WvvHiyKjhF1Z6Ri5GMK8jTSNpSXBg-0TrzoS0sVJl_g&amp;s=bbb7052397cc471f961b4e00b4be0d870813a889a2f127b1709fc9cd5e3ed7ce&amp;u=https%3A%2F%2Faulnoye-aymeries.fr%2F" TargetMode="External"/><Relationship Id="rId4" Type="http://schemas.openxmlformats.org/officeDocument/2006/relationships/image" Target="../media/image11.svg"/></Relationships>
</file>

<file path=ppt/slides/_rels/slide12.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hyperlink" Target="https://m365.eu.vadesecure.com/safeproxy/v4?f=wBg0wTB-vpNSO7yghZm8S2f_-pzQsfXvRkgBdRpup1Xg9MSDNegZwIkALlyOyxb-DITKN9MlnEVm2vrFK1Faxg&amp;i=ayt-3R6x2euOJfUOT1If7SJihK-JAyAKnJTrNye3bkEp1w5npTAmRZDa0qwIDMGzyG1CNEyB3d0I5oqs1tVESA&amp;k=dtT9&amp;r=9_W8tp_nQjULr4pYFb_ELirPJ0gw46l-EevGkMTmTg3WvvHiyKjhF1Z6Ri5GMK8jTSNpSXBg-0TrzoS0sVJl_g&amp;s=bbb7052397cc471f961b4e00b4be0d870813a889a2f127b1709fc9cd5e3ed7ce&amp;u=https%3A%2F%2Faulnoye-aymeries.fr%2F" TargetMode="External"/><Relationship Id="rId4" Type="http://schemas.openxmlformats.org/officeDocument/2006/relationships/image" Target="../media/image13.emf"/></Relationships>
</file>

<file path=ppt/slides/_rels/slide13.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hyperlink" Target="https://m365.eu.vadesecure.com/safeproxy/v4?f=wBg0wTB-vpNSO7yghZm8S2f_-pzQsfXvRkgBdRpup1Xg9MSDNegZwIkALlyOyxb-DITKN9MlnEVm2vrFK1Faxg&amp;i=ayt-3R6x2euOJfUOT1If7SJihK-JAyAKnJTrNye3bkEp1w5npTAmRZDa0qwIDMGzyG1CNEyB3d0I5oqs1tVESA&amp;k=dtT9&amp;r=9_W8tp_nQjULr4pYFb_ELirPJ0gw46l-EevGkMTmTg3WvvHiyKjhF1Z6Ri5GMK8jTSNpSXBg-0TrzoS0sVJl_g&amp;s=bbb7052397cc471f961b4e00b4be0d870813a889a2f127b1709fc9cd5e3ed7ce&amp;u=https%3A%2F%2Faulnoye-aymeries.fr%2F" TargetMode="External"/><Relationship Id="rId4" Type="http://schemas.openxmlformats.org/officeDocument/2006/relationships/image" Target="../media/image15.emf"/></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hyperlink" Target="https://m365.eu.vadesecure.com/safeproxy/v4?f=wBg0wTB-vpNSO7yghZm8S2f_-pzQsfXvRkgBdRpup1Xg9MSDNegZwIkALlyOyxb-DITKN9MlnEVm2vrFK1Faxg&amp;i=ayt-3R6x2euOJfUOT1If7SJihK-JAyAKnJTrNye3bkEp1w5npTAmRZDa0qwIDMGzyG1CNEyB3d0I5oqs1tVESA&amp;k=dtT9&amp;r=9_W8tp_nQjULr4pYFb_ELirPJ0gw46l-EevGkMTmTg3WvvHiyKjhF1Z6Ri5GMK8jTSNpSXBg-0TrzoS0sVJl_g&amp;s=bbb7052397cc471f961b4e00b4be0d870813a889a2f127b1709fc9cd5e3ed7ce&amp;u=https%3A%2F%2Faulnoye-aymeries.fr%2F" TargetMode="External"/><Relationship Id="rId4" Type="http://schemas.openxmlformats.org/officeDocument/2006/relationships/image" Target="../media/image17.svg"/></Relationships>
</file>

<file path=ppt/slides/_rels/slide15.xml.rels><?xml version="1.0" encoding="UTF-8" standalone="yes"?>
<Relationships xmlns="http://schemas.openxmlformats.org/package/2006/relationships"><Relationship Id="rId3" Type="http://schemas.openxmlformats.org/officeDocument/2006/relationships/hyperlink" Target="https://m365.eu.vadesecure.com/safeproxy/v4?f=wBg0wTB-vpNSO7yghZm8S2f_-pzQsfXvRkgBdRpup1Xg9MSDNegZwIkALlyOyxb-DITKN9MlnEVm2vrFK1Faxg&amp;i=ayt-3R6x2euOJfUOT1If7SJihK-JAyAKnJTrNye3bkEp1w5npTAmRZDa0qwIDMGzyG1CNEyB3d0I5oqs1tVESA&amp;k=dtT9&amp;r=9_W8tp_nQjULr4pYFb_ELirPJ0gw46l-EevGkMTmTg3WvvHiyKjhF1Z6Ri5GMK8jTSNpSXBg-0TrzoS0sVJl_g&amp;s=bbb7052397cc471f961b4e00b4be0d870813a889a2f127b1709fc9cd5e3ed7ce&amp;u=https%3A%2F%2Faulnoye-aymeries.fr%2F" TargetMode="External"/><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hyperlink" Target="https://m365.eu.vadesecure.com/safeproxy/v4?f=wBg0wTB-vpNSO7yghZm8S2f_-pzQsfXvRkgBdRpup1Xg9MSDNegZwIkALlyOyxb-DITKN9MlnEVm2vrFK1Faxg&amp;i=ayt-3R6x2euOJfUOT1If7SJihK-JAyAKnJTrNye3bkEp1w5npTAmRZDa0qwIDMGzyG1CNEyB3d0I5oqs1tVESA&amp;k=dtT9&amp;r=9_W8tp_nQjULr4pYFb_ELirPJ0gw46l-EevGkMTmTg3WvvHiyKjhF1Z6Ri5GMK8jTSNpSXBg-0TrzoS0sVJl_g&amp;s=bbb7052397cc471f961b4e00b4be0d870813a889a2f127b1709fc9cd5e3ed7ce&amp;u=https%3A%2F%2Faulnoye-aymeries.fr%2F" TargetMode="External"/><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hyperlink" Target="https://m365.eu.vadesecure.com/safeproxy/v4?f=wBg0wTB-vpNSO7yghZm8S2f_-pzQsfXvRkgBdRpup1Xg9MSDNegZwIkALlyOyxb-DITKN9MlnEVm2vrFK1Faxg&amp;i=ayt-3R6x2euOJfUOT1If7SJihK-JAyAKnJTrNye3bkEp1w5npTAmRZDa0qwIDMGzyG1CNEyB3d0I5oqs1tVESA&amp;k=dtT9&amp;r=9_W8tp_nQjULr4pYFb_ELirPJ0gw46l-EevGkMTmTg3WvvHiyKjhF1Z6Ri5GMK8jTSNpSXBg-0TrzoS0sVJl_g&amp;s=bbb7052397cc471f961b4e00b4be0d870813a889a2f127b1709fc9cd5e3ed7ce&amp;u=https%3A%2F%2Faulnoye-aymeries.fr%2F" TargetMode="External"/><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4.png"/><Relationship Id="rId7"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18.svg"/><Relationship Id="rId5" Type="http://schemas.openxmlformats.org/officeDocument/2006/relationships/image" Target="../media/image10.png"/><Relationship Id="rId10" Type="http://schemas.openxmlformats.org/officeDocument/2006/relationships/image" Target="../media/image3.png"/><Relationship Id="rId4" Type="http://schemas.openxmlformats.org/officeDocument/2006/relationships/image" Target="../media/image5.svg"/><Relationship Id="rId9" Type="http://schemas.openxmlformats.org/officeDocument/2006/relationships/hyperlink" Target="https://m365.eu.vadesecure.com/safeproxy/v4?f=wBg0wTB-vpNSO7yghZm8S2f_-pzQsfXvRkgBdRpup1Xg9MSDNegZwIkALlyOyxb-DITKN9MlnEVm2vrFK1Faxg&amp;i=ayt-3R6x2euOJfUOT1If7SJihK-JAyAKnJTrNye3bkEp1w5npTAmRZDa0qwIDMGzyG1CNEyB3d0I5oqs1tVESA&amp;k=dtT9&amp;r=9_W8tp_nQjULr4pYFb_ELirPJ0gw46l-EevGkMTmTg3WvvHiyKjhF1Z6Ri5GMK8jTSNpSXBg-0TrzoS0sVJl_g&amp;s=bbb7052397cc471f961b4e00b4be0d870813a889a2f127b1709fc9cd5e3ed7ce&amp;u=https%3A%2F%2Faulnoye-aymeries.fr%2F" TargetMode="External"/></Relationships>
</file>

<file path=ppt/slides/_rels/slide19.xml.rels><?xml version="1.0" encoding="UTF-8" standalone="yes"?>
<Relationships xmlns="http://schemas.openxmlformats.org/package/2006/relationships"><Relationship Id="rId3" Type="http://schemas.openxmlformats.org/officeDocument/2006/relationships/hyperlink" Target="https://m365.eu.vadesecure.com/safeproxy/v4?f=wBg0wTB-vpNSO7yghZm8S2f_-pzQsfXvRkgBdRpup1Xg9MSDNegZwIkALlyOyxb-DITKN9MlnEVm2vrFK1Faxg&amp;i=ayt-3R6x2euOJfUOT1If7SJihK-JAyAKnJTrNye3bkEp1w5npTAmRZDa0qwIDMGzyG1CNEyB3d0I5oqs1tVESA&amp;k=dtT9&amp;r=9_W8tp_nQjULr4pYFb_ELirPJ0gw46l-EevGkMTmTg3WvvHiyKjhF1Z6Ri5GMK8jTSNpSXBg-0TrzoS0sVJl_g&amp;s=bbb7052397cc471f961b4e00b4be0d870813a889a2f127b1709fc9cd5e3ed7ce&amp;u=https%3A%2F%2Faulnoye-aymeries.fr%2F" TargetMode="External"/><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hyperlink" Target="https://m365.eu.vadesecure.com/safeproxy/v4?f=wBg0wTB-vpNSO7yghZm8S2f_-pzQsfXvRkgBdRpup1Xg9MSDNegZwIkALlyOyxb-DITKN9MlnEVm2vrFK1Faxg&amp;i=ayt-3R6x2euOJfUOT1If7SJihK-JAyAKnJTrNye3bkEp1w5npTAmRZDa0qwIDMGzyG1CNEyB3d0I5oqs1tVESA&amp;k=dtT9&amp;r=9_W8tp_nQjULr4pYFb_ELirPJ0gw46l-EevGkMTmTg3WvvHiyKjhF1Z6Ri5GMK8jTSNpSXBg-0TrzoS0sVJl_g&amp;s=bbb7052397cc471f961b4e00b4be0d870813a889a2f127b1709fc9cd5e3ed7ce&amp;u=https%3A%2F%2Faulnoye-aymeries.fr%2F"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hyperlink" Target="https://m365.eu.vadesecure.com/safeproxy/v4?f=wBg0wTB-vpNSO7yghZm8S2f_-pzQsfXvRkgBdRpup1Xg9MSDNegZwIkALlyOyxb-DITKN9MlnEVm2vrFK1Faxg&amp;i=ayt-3R6x2euOJfUOT1If7SJihK-JAyAKnJTrNye3bkEp1w5npTAmRZDa0qwIDMGzyG1CNEyB3d0I5oqs1tVESA&amp;k=dtT9&amp;r=9_W8tp_nQjULr4pYFb_ELirPJ0gw46l-EevGkMTmTg3WvvHiyKjhF1Z6Ri5GMK8jTSNpSXBg-0TrzoS0sVJl_g&amp;s=bbb7052397cc471f961b4e00b4be0d870813a889a2f127b1709fc9cd5e3ed7ce&amp;u=https%3A%2F%2Faulnoye-aymeries.fr%2F" TargetMode="External"/><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hyperlink" Target="https://m365.eu.vadesecure.com/safeproxy/v4?f=wBg0wTB-vpNSO7yghZm8S2f_-pzQsfXvRkgBdRpup1Xg9MSDNegZwIkALlyOyxb-DITKN9MlnEVm2vrFK1Faxg&amp;i=ayt-3R6x2euOJfUOT1If7SJihK-JAyAKnJTrNye3bkEp1w5npTAmRZDa0qwIDMGzyG1CNEyB3d0I5oqs1tVESA&amp;k=dtT9&amp;r=9_W8tp_nQjULr4pYFb_ELirPJ0gw46l-EevGkMTmTg3WvvHiyKjhF1Z6Ri5GMK8jTSNpSXBg-0TrzoS0sVJl_g&amp;s=bbb7052397cc471f961b4e00b4be0d870813a889a2f127b1709fc9cd5e3ed7ce&amp;u=https%3A%2F%2Faulnoye-aymeries.fr%2F" TargetMode="External"/><Relationship Id="rId4" Type="http://schemas.openxmlformats.org/officeDocument/2006/relationships/image" Target="../media/image5.svg"/></Relationships>
</file>

<file path=ppt/slides/_rels/slide2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chart" Target="../charts/chart2.xml"/><Relationship Id="rId5" Type="http://schemas.openxmlformats.org/officeDocument/2006/relationships/image" Target="../media/image3.png"/><Relationship Id="rId4" Type="http://schemas.openxmlformats.org/officeDocument/2006/relationships/hyperlink" Target="https://m365.eu.vadesecure.com/safeproxy/v4?f=wBg0wTB-vpNSO7yghZm8S2f_-pzQsfXvRkgBdRpup1Xg9MSDNegZwIkALlyOyxb-DITKN9MlnEVm2vrFK1Faxg&amp;i=ayt-3R6x2euOJfUOT1If7SJihK-JAyAKnJTrNye3bkEp1w5npTAmRZDa0qwIDMGzyG1CNEyB3d0I5oqs1tVESA&amp;k=dtT9&amp;r=9_W8tp_nQjULr4pYFb_ELirPJ0gw46l-EevGkMTmTg3WvvHiyKjhF1Z6Ri5GMK8jTSNpSXBg-0TrzoS0sVJl_g&amp;s=bbb7052397cc471f961b4e00b4be0d870813a889a2f127b1709fc9cd5e3ed7ce&amp;u=https%3A%2F%2Faulnoye-aymeries.fr%2F" TargetMode="External"/></Relationships>
</file>

<file path=ppt/slides/_rels/slide23.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2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hyperlink" Target="https://m365.eu.vadesecure.com/safeproxy/v4?f=wBg0wTB-vpNSO7yghZm8S2f_-pzQsfXvRkgBdRpup1Xg9MSDNegZwIkALlyOyxb-DITKN9MlnEVm2vrFK1Faxg&amp;i=ayt-3R6x2euOJfUOT1If7SJihK-JAyAKnJTrNye3bkEp1w5npTAmRZDa0qwIDMGzyG1CNEyB3d0I5oqs1tVESA&amp;k=dtT9&amp;r=9_W8tp_nQjULr4pYFb_ELirPJ0gw46l-EevGkMTmTg3WvvHiyKjhF1Z6Ri5GMK8jTSNpSXBg-0TrzoS0sVJl_g&amp;s=bbb7052397cc471f961b4e00b4be0d870813a889a2f127b1709fc9cd5e3ed7ce&amp;u=https%3A%2F%2Faulnoye-aymeries.fr%2F"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hyperlink" Target="https://m365.eu.vadesecure.com/safeproxy/v4?f=wBg0wTB-vpNSO7yghZm8S2f_-pzQsfXvRkgBdRpup1Xg9MSDNegZwIkALlyOyxb-DITKN9MlnEVm2vrFK1Faxg&amp;i=ayt-3R6x2euOJfUOT1If7SJihK-JAyAKnJTrNye3bkEp1w5npTAmRZDa0qwIDMGzyG1CNEyB3d0I5oqs1tVESA&amp;k=dtT9&amp;r=9_W8tp_nQjULr4pYFb_ELirPJ0gw46l-EevGkMTmTg3WvvHiyKjhF1Z6Ri5GMK8jTSNpSXBg-0TrzoS0sVJl_g&amp;s=bbb7052397cc471f961b4e00b4be0d870813a889a2f127b1709fc9cd5e3ed7ce&amp;u=https%3A%2F%2Faulnoye-aymeries.fr%2F" TargetMode="External"/><Relationship Id="rId4" Type="http://schemas.openxmlformats.org/officeDocument/2006/relationships/image" Target="../media/image11.svg"/></Relationships>
</file>

<file path=ppt/slides/_rels/slide25.xml.rels><?xml version="1.0" encoding="UTF-8" standalone="yes"?>
<Relationships xmlns="http://schemas.openxmlformats.org/package/2006/relationships"><Relationship Id="rId3" Type="http://schemas.openxmlformats.org/officeDocument/2006/relationships/hyperlink" Target="https://m365.eu.vadesecure.com/safeproxy/v4?f=wBg0wTB-vpNSO7yghZm8S2f_-pzQsfXvRkgBdRpup1Xg9MSDNegZwIkALlyOyxb-DITKN9MlnEVm2vrFK1Faxg&amp;i=ayt-3R6x2euOJfUOT1If7SJihK-JAyAKnJTrNye3bkEp1w5npTAmRZDa0qwIDMGzyG1CNEyB3d0I5oqs1tVESA&amp;k=dtT9&amp;r=9_W8tp_nQjULr4pYFb_ELirPJ0gw46l-EevGkMTmTg3WvvHiyKjhF1Z6Ri5GMK8jTSNpSXBg-0TrzoS0sVJl_g&amp;s=bbb7052397cc471f961b4e00b4be0d870813a889a2f127b1709fc9cd5e3ed7ce&amp;u=https%3A%2F%2Faulnoye-aymeries.fr%2F" TargetMode="External"/><Relationship Id="rId2" Type="http://schemas.openxmlformats.org/officeDocument/2006/relationships/image" Target="../media/image20.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6.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hyperlink" Target="https://m365.eu.vadesecure.com/safeproxy/v4?f=wBg0wTB-vpNSO7yghZm8S2f_-pzQsfXvRkgBdRpup1Xg9MSDNegZwIkALlyOyxb-DITKN9MlnEVm2vrFK1Faxg&amp;i=ayt-3R6x2euOJfUOT1If7SJihK-JAyAKnJTrNye3bkEp1w5npTAmRZDa0qwIDMGzyG1CNEyB3d0I5oqs1tVESA&amp;k=dtT9&amp;r=9_W8tp_nQjULr4pYFb_ELirPJ0gw46l-EevGkMTmTg3WvvHiyKjhF1Z6Ri5GMK8jTSNpSXBg-0TrzoS0sVJl_g&amp;s=bbb7052397cc471f961b4e00b4be0d870813a889a2f127b1709fc9cd5e3ed7ce&amp;u=https%3A%2F%2Faulnoye-aymeries.fr%2F" TargetMode="External"/><Relationship Id="rId7" Type="http://schemas.openxmlformats.org/officeDocument/2006/relationships/diagramQuickStyle" Target="../diagrams/quickStyle1.xml"/><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diagramLayout" Target="../diagrams/layout1.xml"/><Relationship Id="rId5" Type="http://schemas.openxmlformats.org/officeDocument/2006/relationships/diagramData" Target="../diagrams/data1.xml"/><Relationship Id="rId10" Type="http://schemas.openxmlformats.org/officeDocument/2006/relationships/image" Target="../media/image21.png"/><Relationship Id="rId4" Type="http://schemas.openxmlformats.org/officeDocument/2006/relationships/image" Target="../media/image3.png"/><Relationship Id="rId9" Type="http://schemas.microsoft.com/office/2007/relationships/diagramDrawing" Target="../diagrams/drawing1.xml"/></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s://m365.eu.vadesecure.com/safeproxy/v4?f=wBg0wTB-vpNSO7yghZm8S2f_-pzQsfXvRkgBdRpup1Xg9MSDNegZwIkALlyOyxb-DITKN9MlnEVm2vrFK1Faxg&amp;i=ayt-3R6x2euOJfUOT1If7SJihK-JAyAKnJTrNye3bkEp1w5npTAmRZDa0qwIDMGzyG1CNEyB3d0I5oqs1tVESA&amp;k=dtT9&amp;r=9_W8tp_nQjULr4pYFb_ELirPJ0gw46l-EevGkMTmTg3WvvHiyKjhF1Z6Ri5GMK8jTSNpSXBg-0TrzoS0sVJl_g&amp;s=bbb7052397cc471f961b4e00b4be0d870813a889a2f127b1709fc9cd5e3ed7ce&amp;u=https%3A%2F%2Faulnoye-aymeries.fr%2F" TargetMode="External"/><Relationship Id="rId1" Type="http://schemas.openxmlformats.org/officeDocument/2006/relationships/slideLayout" Target="../slideLayouts/slideLayout2.xml"/><Relationship Id="rId5" Type="http://schemas.openxmlformats.org/officeDocument/2006/relationships/image" Target="cid:4C4B5A4C-D73D-4FEB-96D5-A9C3D35E7BBF" TargetMode="External"/><Relationship Id="rId4" Type="http://schemas.openxmlformats.org/officeDocument/2006/relationships/image" Target="../media/image22.jpeg"/></Relationships>
</file>

<file path=ppt/slides/_rels/slide28.xml.rels><?xml version="1.0" encoding="UTF-8" standalone="yes"?>
<Relationships xmlns="http://schemas.openxmlformats.org/package/2006/relationships"><Relationship Id="rId3" Type="http://schemas.openxmlformats.org/officeDocument/2006/relationships/hyperlink" Target="https://m365.eu.vadesecure.com/safeproxy/v4?f=wBg0wTB-vpNSO7yghZm8S2f_-pzQsfXvRkgBdRpup1Xg9MSDNegZwIkALlyOyxb-DITKN9MlnEVm2vrFK1Faxg&amp;i=ayt-3R6x2euOJfUOT1If7SJihK-JAyAKnJTrNye3bkEp1w5npTAmRZDa0qwIDMGzyG1CNEyB3d0I5oqs1tVESA&amp;k=dtT9&amp;r=9_W8tp_nQjULr4pYFb_ELirPJ0gw46l-EevGkMTmTg3WvvHiyKjhF1Z6Ri5GMK8jTSNpSXBg-0TrzoS0sVJl_g&amp;s=bbb7052397cc471f961b4e00b4be0d870813a889a2f127b1709fc9cd5e3ed7ce&amp;u=https%3A%2F%2Faulnoye-aymeries.fr%2F" TargetMode="External"/><Relationship Id="rId2" Type="http://schemas.openxmlformats.org/officeDocument/2006/relationships/image" Target="../media/image23.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s://m365.eu.vadesecure.com/safeproxy/v4?f=wBg0wTB-vpNSO7yghZm8S2f_-pzQsfXvRkgBdRpup1Xg9MSDNegZwIkALlyOyxb-DITKN9MlnEVm2vrFK1Faxg&amp;i=ayt-3R6x2euOJfUOT1If7SJihK-JAyAKnJTrNye3bkEp1w5npTAmRZDa0qwIDMGzyG1CNEyB3d0I5oqs1tVESA&amp;k=dtT9&amp;r=9_W8tp_nQjULr4pYFb_ELirPJ0gw46l-EevGkMTmTg3WvvHiyKjhF1Z6Ri5GMK8jTSNpSXBg-0TrzoS0sVJl_g&amp;s=bbb7052397cc471f961b4e00b4be0d870813a889a2f127b1709fc9cd5e3ed7ce&amp;u=https%3A%2F%2Faulnoye-aymeries.fr%2F"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m365.eu.vadesecure.com/safeproxy/v4?f=wBg0wTB-vpNSO7yghZm8S2f_-pzQsfXvRkgBdRpup1Xg9MSDNegZwIkALlyOyxb-DITKN9MlnEVm2vrFK1Faxg&amp;i=ayt-3R6x2euOJfUOT1If7SJihK-JAyAKnJTrNye3bkEp1w5npTAmRZDa0qwIDMGzyG1CNEyB3d0I5oqs1tVESA&amp;k=dtT9&amp;r=9_W8tp_nQjULr4pYFb_ELirPJ0gw46l-EevGkMTmTg3WvvHiyKjhF1Z6Ri5GMK8jTSNpSXBg-0TrzoS0sVJl_g&amp;s=bbb7052397cc471f961b4e00b4be0d870813a889a2f127b1709fc9cd5e3ed7ce&amp;u=https%3A%2F%2Faulnoye-aymeries.fr%2F" TargetMode="External"/><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4.png"/><Relationship Id="rId7" Type="http://schemas.openxmlformats.org/officeDocument/2006/relationships/image" Target="../media/image16.png"/><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18.svg"/><Relationship Id="rId5" Type="http://schemas.openxmlformats.org/officeDocument/2006/relationships/image" Target="../media/image10.png"/><Relationship Id="rId10" Type="http://schemas.openxmlformats.org/officeDocument/2006/relationships/image" Target="../media/image3.png"/><Relationship Id="rId4" Type="http://schemas.openxmlformats.org/officeDocument/2006/relationships/image" Target="../media/image5.svg"/><Relationship Id="rId9" Type="http://schemas.openxmlformats.org/officeDocument/2006/relationships/hyperlink" Target="https://m365.eu.vadesecure.com/safeproxy/v4?f=wBg0wTB-vpNSO7yghZm8S2f_-pzQsfXvRkgBdRpup1Xg9MSDNegZwIkALlyOyxb-DITKN9MlnEVm2vrFK1Faxg&amp;i=ayt-3R6x2euOJfUOT1If7SJihK-JAyAKnJTrNye3bkEp1w5npTAmRZDa0qwIDMGzyG1CNEyB3d0I5oqs1tVESA&amp;k=dtT9&amp;r=9_W8tp_nQjULr4pYFb_ELirPJ0gw46l-EevGkMTmTg3WvvHiyKjhF1Z6Ri5GMK8jTSNpSXBg-0TrzoS0sVJl_g&amp;s=bbb7052397cc471f961b4e00b4be0d870813a889a2f127b1709fc9cd5e3ed7ce&amp;u=https%3A%2F%2Faulnoye-aymeries.fr%2F" TargetMode="External"/></Relationships>
</file>

<file path=ppt/slides/_rels/slide3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hyperlink" Target="https://m365.eu.vadesecure.com/safeproxy/v4?f=wBg0wTB-vpNSO7yghZm8S2f_-pzQsfXvRkgBdRpup1Xg9MSDNegZwIkALlyOyxb-DITKN9MlnEVm2vrFK1Faxg&amp;i=ayt-3R6x2euOJfUOT1If7SJihK-JAyAKnJTrNye3bkEp1w5npTAmRZDa0qwIDMGzyG1CNEyB3d0I5oqs1tVESA&amp;k=dtT9&amp;r=9_W8tp_nQjULr4pYFb_ELirPJ0gw46l-EevGkMTmTg3WvvHiyKjhF1Z6Ri5GMK8jTSNpSXBg-0TrzoS0sVJl_g&amp;s=bbb7052397cc471f961b4e00b4be0d870813a889a2f127b1709fc9cd5e3ed7ce&amp;u=https%3A%2F%2Faulnoye-aymeries.fr%2F" TargetMode="External"/><Relationship Id="rId4" Type="http://schemas.openxmlformats.org/officeDocument/2006/relationships/chart" Target="../charts/chart4.xml"/></Relationships>
</file>

<file path=ppt/slides/_rels/slide4.xml.rels><?xml version="1.0" encoding="UTF-8" standalone="yes"?>
<Relationships xmlns="http://schemas.openxmlformats.org/package/2006/relationships"><Relationship Id="rId3" Type="http://schemas.openxmlformats.org/officeDocument/2006/relationships/hyperlink" Target="https://m365.eu.vadesecure.com/safeproxy/v4?f=wBg0wTB-vpNSO7yghZm8S2f_-pzQsfXvRkgBdRpup1Xg9MSDNegZwIkALlyOyxb-DITKN9MlnEVm2vrFK1Faxg&amp;i=ayt-3R6x2euOJfUOT1If7SJihK-JAyAKnJTrNye3bkEp1w5npTAmRZDa0qwIDMGzyG1CNEyB3d0I5oqs1tVESA&amp;k=dtT9&amp;r=9_W8tp_nQjULr4pYFb_ELirPJ0gw46l-EevGkMTmTg3WvvHiyKjhF1Z6Ri5GMK8jTSNpSXBg-0TrzoS0sVJl_g&amp;s=bbb7052397cc471f961b4e00b4be0d870813a889a2f127b1709fc9cd5e3ed7ce&amp;u=https%3A%2F%2Faulnoye-aymeries.fr%2F" TargetMode="External"/><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hyperlink" Target="https://m365.eu.vadesecure.com/safeproxy/v4?f=wBg0wTB-vpNSO7yghZm8S2f_-pzQsfXvRkgBdRpup1Xg9MSDNegZwIkALlyOyxb-DITKN9MlnEVm2vrFK1Faxg&amp;i=ayt-3R6x2euOJfUOT1If7SJihK-JAyAKnJTrNye3bkEp1w5npTAmRZDa0qwIDMGzyG1CNEyB3d0I5oqs1tVESA&amp;k=dtT9&amp;r=9_W8tp_nQjULr4pYFb_ELirPJ0gw46l-EevGkMTmTg3WvvHiyKjhF1Z6Ri5GMK8jTSNpSXBg-0TrzoS0sVJl_g&amp;s=bbb7052397cc471f961b4e00b4be0d870813a889a2f127b1709fc9cd5e3ed7ce&amp;u=https%3A%2F%2Faulnoye-aymeries.fr%2F" TargetMode="External"/><Relationship Id="rId4" Type="http://schemas.openxmlformats.org/officeDocument/2006/relationships/image" Target="../media/image5.svg"/></Relationships>
</file>

<file path=ppt/slides/_rels/slide6.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hyperlink" Target="https://m365.eu.vadesecure.com/safeproxy/v4?f=wBg0wTB-vpNSO7yghZm8S2f_-pzQsfXvRkgBdRpup1Xg9MSDNegZwIkALlyOyxb-DITKN9MlnEVm2vrFK1Faxg&amp;i=ayt-3R6x2euOJfUOT1If7SJihK-JAyAKnJTrNye3bkEp1w5npTAmRZDa0qwIDMGzyG1CNEyB3d0I5oqs1tVESA&amp;k=dtT9&amp;r=9_W8tp_nQjULr4pYFb_ELirPJ0gw46l-EevGkMTmTg3WvvHiyKjhF1Z6Ri5GMK8jTSNpSXBg-0TrzoS0sVJl_g&amp;s=bbb7052397cc471f961b4e00b4be0d870813a889a2f127b1709fc9cd5e3ed7ce&amp;u=https%3A%2F%2Faulnoye-aymeries.fr%2F"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hyperlink" Target="https://m365.eu.vadesecure.com/safeproxy/v4?f=wBg0wTB-vpNSO7yghZm8S2f_-pzQsfXvRkgBdRpup1Xg9MSDNegZwIkALlyOyxb-DITKN9MlnEVm2vrFK1Faxg&amp;i=ayt-3R6x2euOJfUOT1If7SJihK-JAyAKnJTrNye3bkEp1w5npTAmRZDa0qwIDMGzyG1CNEyB3d0I5oqs1tVESA&amp;k=dtT9&amp;r=9_W8tp_nQjULr4pYFb_ELirPJ0gw46l-EevGkMTmTg3WvvHiyKjhF1Z6Ri5GMK8jTSNpSXBg-0TrzoS0sVJl_g&amp;s=bbb7052397cc471f961b4e00b4be0d870813a889a2f127b1709fc9cd5e3ed7ce&amp;u=https%3A%2F%2Faulnoye-aymeries.fr%2F"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hyperlink" Target="https://m365.eu.vadesecure.com/safeproxy/v4?f=wBg0wTB-vpNSO7yghZm8S2f_-pzQsfXvRkgBdRpup1Xg9MSDNegZwIkALlyOyxb-DITKN9MlnEVm2vrFK1Faxg&amp;i=ayt-3R6x2euOJfUOT1If7SJihK-JAyAKnJTrNye3bkEp1w5npTAmRZDa0qwIDMGzyG1CNEyB3d0I5oqs1tVESA&amp;k=dtT9&amp;r=9_W8tp_nQjULr4pYFb_ELirPJ0gw46l-EevGkMTmTg3WvvHiyKjhF1Z6Ri5GMK8jTSNpSXBg-0TrzoS0sVJl_g&amp;s=bbb7052397cc471f961b4e00b4be0d870813a889a2f127b1709fc9cd5e3ed7ce&amp;u=https%3A%2F%2Faulnoye-aymeries.fr%2F"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s://m365.eu.vadesecure.com/safeproxy/v4?f=wBg0wTB-vpNSO7yghZm8S2f_-pzQsfXvRkgBdRpup1Xg9MSDNegZwIkALlyOyxb-DITKN9MlnEVm2vrFK1Faxg&amp;i=ayt-3R6x2euOJfUOT1If7SJihK-JAyAKnJTrNye3bkEp1w5npTAmRZDa0qwIDMGzyG1CNEyB3d0I5oqs1tVESA&amp;k=dtT9&amp;r=9_W8tp_nQjULr4pYFb_ELirPJ0gw46l-EevGkMTmTg3WvvHiyKjhF1Z6Ri5GMK8jTSNpSXBg-0TrzoS0sVJl_g&amp;s=bbb7052397cc471f961b4e00b4be0d870813a889a2f127b1709fc9cd5e3ed7ce&amp;u=https%3A%2F%2Faulnoye-aymeries.fr%2F" TargetMode="External"/><Relationship Id="rId1" Type="http://schemas.openxmlformats.org/officeDocument/2006/relationships/slideLayout" Target="../slideLayouts/slideLayout2.xml"/><Relationship Id="rId4" Type="http://schemas.openxmlformats.org/officeDocument/2006/relationships/image" Target="../media/image9.emf"/></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 name="ZoneTexte 26">
            <a:extLst>
              <a:ext uri="{FF2B5EF4-FFF2-40B4-BE49-F238E27FC236}">
                <a16:creationId xmlns:a16="http://schemas.microsoft.com/office/drawing/2014/main" id="{6AC9E593-8D09-477C-81CC-B24EBE707FFF}"/>
              </a:ext>
            </a:extLst>
          </p:cNvPr>
          <p:cNvSpPr txBox="1"/>
          <p:nvPr/>
        </p:nvSpPr>
        <p:spPr>
          <a:xfrm>
            <a:off x="890338" y="640080"/>
            <a:ext cx="4304232" cy="3566160"/>
          </a:xfrm>
          <a:prstGeom prst="rect">
            <a:avLst/>
          </a:prstGeom>
        </p:spPr>
        <p:txBody>
          <a:bodyPr vert="horz" lIns="91440" tIns="45720" rIns="91440" bIns="45720" rtlCol="0" anchor="b">
            <a:normAutofit/>
          </a:bodyPr>
          <a:lstStyle/>
          <a:p>
            <a:pPr algn="ctr">
              <a:lnSpc>
                <a:spcPct val="90000"/>
              </a:lnSpc>
              <a:spcBef>
                <a:spcPct val="0"/>
              </a:spcBef>
              <a:spcAft>
                <a:spcPts val="1000"/>
              </a:spcAft>
            </a:pPr>
            <a:r>
              <a:rPr lang="en-US" sz="5000" b="1" dirty="0">
                <a:latin typeface="+mj-lt"/>
                <a:ea typeface="+mj-ea"/>
                <a:cs typeface="+mj-cs"/>
              </a:rPr>
              <a:t>DEBAT D’ORIENTATION BUDGETAIRE 2025</a:t>
            </a:r>
            <a:endParaRPr lang="en-US" sz="5000" dirty="0">
              <a:effectLst/>
              <a:latin typeface="+mj-lt"/>
              <a:ea typeface="+mj-ea"/>
              <a:cs typeface="+mj-cs"/>
            </a:endParaRPr>
          </a:p>
        </p:txBody>
      </p:sp>
      <p:pic>
        <p:nvPicPr>
          <p:cNvPr id="3" name="Image 2" descr="Une image contenant extérieur, ciel&#10;&#10;Description générée automatiquement">
            <a:extLst>
              <a:ext uri="{FF2B5EF4-FFF2-40B4-BE49-F238E27FC236}">
                <a16:creationId xmlns:a16="http://schemas.microsoft.com/office/drawing/2014/main" id="{B2265A5C-1F5E-8668-2BDC-BE37561CFD89}"/>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9330" r="15443"/>
          <a:stretch/>
        </p:blipFill>
        <p:spPr>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
        <p:nvSpPr>
          <p:cNvPr id="4" name="Espace réservé du numéro de diapositive 3"/>
          <p:cNvSpPr>
            <a:spLocks noGrp="1"/>
          </p:cNvSpPr>
          <p:nvPr>
            <p:ph type="sldNum" sz="quarter" idx="12"/>
          </p:nvPr>
        </p:nvSpPr>
        <p:spPr>
          <a:xfrm>
            <a:off x="10591800" y="6356350"/>
            <a:ext cx="762000" cy="365125"/>
          </a:xfrm>
          <a:prstGeom prst="ellipse">
            <a:avLst/>
          </a:prstGeom>
        </p:spPr>
        <p:txBody>
          <a:bodyPr vert="horz" lIns="91440" tIns="45720" rIns="91440" bIns="45720" rtlCol="0" anchor="ctr">
            <a:normAutofit/>
          </a:bodyPr>
          <a:lstStyle/>
          <a:p>
            <a:pPr>
              <a:lnSpc>
                <a:spcPct val="90000"/>
              </a:lnSpc>
              <a:spcAft>
                <a:spcPts val="600"/>
              </a:spcAft>
              <a:defRPr/>
            </a:pPr>
            <a:fld id="{19D5A695-5240-47A0-8B1A-81884B776A59}" type="slidenum">
              <a:rPr lang="en-US" smtClean="0">
                <a:solidFill>
                  <a:srgbClr val="FFFFFF"/>
                </a:solidFill>
                <a:latin typeface="Calibri" panose="020F0502020204030204"/>
              </a:rPr>
              <a:pPr>
                <a:lnSpc>
                  <a:spcPct val="90000"/>
                </a:lnSpc>
                <a:spcAft>
                  <a:spcPts val="600"/>
                </a:spcAft>
                <a:defRPr/>
              </a:pPr>
              <a:t>1</a:t>
            </a:fld>
            <a:endParaRPr lang="en-US" dirty="0">
              <a:solidFill>
                <a:srgbClr val="FFFFFF"/>
              </a:solidFill>
              <a:latin typeface="Calibri" panose="020F0502020204030204"/>
            </a:endParaRPr>
          </a:p>
        </p:txBody>
      </p:sp>
      <p:pic>
        <p:nvPicPr>
          <p:cNvPr id="5" name="Image 4" descr="Une image contenant texte&#10;&#10;Description générée automatiquement">
            <a:extLst>
              <a:ext uri="{FF2B5EF4-FFF2-40B4-BE49-F238E27FC236}">
                <a16:creationId xmlns:a16="http://schemas.microsoft.com/office/drawing/2014/main" id="{4161B4BE-78CF-19A7-C623-E805526A4BF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6229" y="5944537"/>
            <a:ext cx="5442571" cy="913463"/>
          </a:xfrm>
          <a:prstGeom prst="rect">
            <a:avLst/>
          </a:prstGeom>
        </p:spPr>
      </p:pic>
    </p:spTree>
    <p:extLst>
      <p:ext uri="{BB962C8B-B14F-4D97-AF65-F5344CB8AC3E}">
        <p14:creationId xmlns:p14="http://schemas.microsoft.com/office/powerpoint/2010/main" val="34510410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A8905599-C9D8-4185-9FBE-85D3C805FE77}"/>
              </a:ext>
            </a:extLst>
          </p:cNvPr>
          <p:cNvSpPr>
            <a:spLocks noGrp="1"/>
          </p:cNvSpPr>
          <p:nvPr>
            <p:ph type="sldNum" sz="quarter" idx="12"/>
          </p:nvPr>
        </p:nvSpPr>
        <p:spPr>
          <a:xfrm>
            <a:off x="8805333" y="6356350"/>
            <a:ext cx="2743200" cy="365125"/>
          </a:xfrm>
        </p:spPr>
        <p:txBody>
          <a:bodyPr vert="horz" lIns="91440" tIns="45720" rIns="91440" bIns="45720" rtlCol="0" anchor="ctr">
            <a:normAutofit/>
          </a:bodyPr>
          <a:lstStyle/>
          <a:p>
            <a:pPr>
              <a:spcAft>
                <a:spcPts val="600"/>
              </a:spcAft>
              <a:defRPr/>
            </a:pPr>
            <a:fld id="{19D5A695-5240-47A0-8B1A-81884B776A59}" type="slidenum">
              <a:rPr lang="en-US"/>
              <a:pPr>
                <a:spcAft>
                  <a:spcPts val="600"/>
                </a:spcAft>
                <a:defRPr/>
              </a:pPr>
              <a:t>10</a:t>
            </a:fld>
            <a:endParaRPr lang="en-US" dirty="0"/>
          </a:p>
        </p:txBody>
      </p:sp>
      <p:sp>
        <p:nvSpPr>
          <p:cNvPr id="4" name="ZoneTexte 3">
            <a:extLst>
              <a:ext uri="{FF2B5EF4-FFF2-40B4-BE49-F238E27FC236}">
                <a16:creationId xmlns:a16="http://schemas.microsoft.com/office/drawing/2014/main" id="{59984ACE-C0A2-867D-102F-E73169529208}"/>
              </a:ext>
            </a:extLst>
          </p:cNvPr>
          <p:cNvSpPr txBox="1"/>
          <p:nvPr/>
        </p:nvSpPr>
        <p:spPr>
          <a:xfrm>
            <a:off x="777830" y="1537753"/>
            <a:ext cx="10723485" cy="4515082"/>
          </a:xfrm>
          <a:prstGeom prst="rect">
            <a:avLst/>
          </a:prstGeom>
          <a:noFill/>
        </p:spPr>
        <p:txBody>
          <a:bodyPr wrap="square">
            <a:spAutoFit/>
          </a:bodyPr>
          <a:lstStyle/>
          <a:p>
            <a:pPr>
              <a:lnSpc>
                <a:spcPct val="115000"/>
              </a:lnSpc>
              <a:spcAft>
                <a:spcPts val="1000"/>
              </a:spcAft>
            </a:pPr>
            <a:r>
              <a:rPr lang="fr-FR" sz="1200" dirty="0">
                <a:solidFill>
                  <a:srgbClr val="000000"/>
                </a:solidFill>
                <a:effectLst/>
                <a:latin typeface="Calibri Light" panose="020F0302020204030204" pitchFamily="34" charset="0"/>
                <a:ea typeface="Calibri" panose="020F0502020204030204" pitchFamily="34" charset="0"/>
                <a:cs typeface="CenturyGothic"/>
              </a:rPr>
              <a:t>Ont été principalement réalisés : </a:t>
            </a:r>
            <a:endParaRPr lang="fr-FR" sz="1200" dirty="0">
              <a:effectLst/>
              <a:latin typeface="Calibri" panose="020F0502020204030204" pitchFamily="34" charset="0"/>
              <a:ea typeface="Calibri" panose="020F0502020204030204" pitchFamily="34" charset="0"/>
              <a:cs typeface="font478"/>
            </a:endParaRPr>
          </a:p>
          <a:p>
            <a:pPr marL="342900" lvl="0" indent="-342900">
              <a:lnSpc>
                <a:spcPct val="115000"/>
              </a:lnSpc>
              <a:buFont typeface="Symbol" panose="05050102010706020507" pitchFamily="18" charset="2"/>
              <a:buChar char="-"/>
            </a:pPr>
            <a:r>
              <a:rPr lang="fr-FR" sz="1200" dirty="0">
                <a:solidFill>
                  <a:srgbClr val="000000"/>
                </a:solidFill>
                <a:effectLst/>
                <a:latin typeface="Calibri Light" panose="020F0302020204030204" pitchFamily="34" charset="0"/>
                <a:ea typeface="Calibri" panose="020F0502020204030204" pitchFamily="34" charset="0"/>
                <a:cs typeface="CenturyGothic"/>
              </a:rPr>
              <a:t>431 762 € de travaux pour l’école de musique et mobilier </a:t>
            </a:r>
            <a:r>
              <a:rPr lang="fr-FR" sz="1200" b="1" dirty="0">
                <a:solidFill>
                  <a:srgbClr val="000000"/>
                </a:solidFill>
                <a:effectLst/>
                <a:latin typeface="Calibri Light" panose="020F0302020204030204" pitchFamily="34" charset="0"/>
                <a:ea typeface="Calibri" panose="020F0502020204030204" pitchFamily="34" charset="0"/>
                <a:cs typeface="CenturyGothic"/>
              </a:rPr>
              <a:t>(848 674€ de recettes versées par la région </a:t>
            </a:r>
            <a:r>
              <a:rPr lang="fr-FR" sz="1200" b="1" dirty="0">
                <a:solidFill>
                  <a:srgbClr val="000000"/>
                </a:solidFill>
                <a:latin typeface="Calibri Light" panose="020F0302020204030204" pitchFamily="34" charset="0"/>
                <a:ea typeface="Calibri" panose="020F0502020204030204" pitchFamily="34" charset="0"/>
                <a:cs typeface="CenturyGothic"/>
              </a:rPr>
              <a:t>,</a:t>
            </a:r>
            <a:r>
              <a:rPr lang="fr-FR" sz="1200" b="1" dirty="0">
                <a:solidFill>
                  <a:srgbClr val="000000"/>
                </a:solidFill>
                <a:effectLst/>
                <a:latin typeface="Calibri Light" panose="020F0302020204030204" pitchFamily="34" charset="0"/>
                <a:ea typeface="Calibri" panose="020F0502020204030204" pitchFamily="34" charset="0"/>
                <a:cs typeface="CenturyGothic"/>
              </a:rPr>
              <a:t> du département et de la Communauté d’Agglomération Maubeuge Val de Sambre)</a:t>
            </a:r>
            <a:endParaRPr lang="fr-FR" sz="1200" b="1" dirty="0">
              <a:solidFill>
                <a:srgbClr val="000000"/>
              </a:solidFill>
              <a:latin typeface="Calibri Light" panose="020F0302020204030204" pitchFamily="34" charset="0"/>
            </a:endParaRPr>
          </a:p>
          <a:p>
            <a:pPr marL="342900" indent="-342900">
              <a:lnSpc>
                <a:spcPct val="115000"/>
              </a:lnSpc>
              <a:buFont typeface="Symbol" panose="05050102010706020507" pitchFamily="18" charset="2"/>
              <a:buChar char="-"/>
            </a:pPr>
            <a:r>
              <a:rPr lang="fr-FR" sz="1200" dirty="0">
                <a:solidFill>
                  <a:srgbClr val="000000"/>
                </a:solidFill>
                <a:latin typeface="Calibri Light" panose="020F0302020204030204" pitchFamily="34" charset="0"/>
              </a:rPr>
              <a:t>1M7 d’€ de travaux de rénovation de salle de sport Ladoumègue </a:t>
            </a:r>
            <a:r>
              <a:rPr lang="fr-FR" sz="1200" b="1" dirty="0">
                <a:solidFill>
                  <a:srgbClr val="000000"/>
                </a:solidFill>
                <a:latin typeface="Calibri Light" panose="020F0302020204030204" pitchFamily="34" charset="0"/>
              </a:rPr>
              <a:t>( 973 500 € de recettes versées par l’Etat, la Région et </a:t>
            </a:r>
            <a:r>
              <a:rPr lang="fr-FR" sz="1200" b="1" dirty="0">
                <a:solidFill>
                  <a:srgbClr val="000000"/>
                </a:solidFill>
                <a:effectLst/>
                <a:latin typeface="Calibri Light" panose="020F0302020204030204" pitchFamily="34" charset="0"/>
                <a:ea typeface="Calibri" panose="020F0502020204030204" pitchFamily="34" charset="0"/>
                <a:cs typeface="CenturyGothic"/>
              </a:rPr>
              <a:t>de la Communauté d’Agglomération Maubeuge Val de Sambre)</a:t>
            </a:r>
            <a:endParaRPr lang="fr-FR" sz="1200" b="1" dirty="0">
              <a:solidFill>
                <a:srgbClr val="000000"/>
              </a:solidFill>
              <a:latin typeface="Calibri Light" panose="020F0302020204030204" pitchFamily="34" charset="0"/>
            </a:endParaRPr>
          </a:p>
          <a:p>
            <a:pPr marL="342900" lvl="0" indent="-342900">
              <a:lnSpc>
                <a:spcPct val="115000"/>
              </a:lnSpc>
              <a:buFont typeface="Symbol" panose="05050102010706020507" pitchFamily="18" charset="2"/>
              <a:buChar char="-"/>
            </a:pPr>
            <a:r>
              <a:rPr lang="fr-FR" sz="1200" dirty="0">
                <a:solidFill>
                  <a:srgbClr val="000000"/>
                </a:solidFill>
                <a:latin typeface="Calibri Light" panose="020F0302020204030204" pitchFamily="34" charset="0"/>
              </a:rPr>
              <a:t>417 863 € pour le déploiement de la Vidéo protection </a:t>
            </a:r>
            <a:r>
              <a:rPr lang="fr-FR" sz="1200" b="1" dirty="0">
                <a:solidFill>
                  <a:srgbClr val="000000"/>
                </a:solidFill>
                <a:latin typeface="Calibri Light" panose="020F0302020204030204" pitchFamily="34" charset="0"/>
              </a:rPr>
              <a:t>( 192 576 € de recette versée par l’Etat)</a:t>
            </a:r>
          </a:p>
          <a:p>
            <a:pPr marL="342900" indent="-342900">
              <a:lnSpc>
                <a:spcPct val="115000"/>
              </a:lnSpc>
              <a:buFont typeface="Symbol" panose="05050102010706020507" pitchFamily="18" charset="2"/>
              <a:buChar char="-"/>
            </a:pPr>
            <a:r>
              <a:rPr lang="fr-FR" sz="1200" dirty="0">
                <a:latin typeface="Calibri Light" panose="020F0302020204030204" pitchFamily="34" charset="0"/>
              </a:rPr>
              <a:t>4M2 d’€ pour les travaux Requalification du centre administratif, hôtel de ville et de la place du Docteur </a:t>
            </a:r>
            <a:r>
              <a:rPr lang="fr-FR" sz="1200" b="1" dirty="0">
                <a:latin typeface="Calibri Light" panose="020F0302020204030204" pitchFamily="34" charset="0"/>
              </a:rPr>
              <a:t>Guersant </a:t>
            </a:r>
            <a:r>
              <a:rPr lang="fr-FR" sz="1200" b="1" dirty="0">
                <a:solidFill>
                  <a:srgbClr val="000000"/>
                </a:solidFill>
                <a:latin typeface="Calibri Light" panose="020F0302020204030204" pitchFamily="34" charset="0"/>
              </a:rPr>
              <a:t>(2M2 d’€ de recettes versées par l’Etat , le département  et </a:t>
            </a:r>
            <a:r>
              <a:rPr lang="fr-FR" sz="1200" b="1" dirty="0">
                <a:solidFill>
                  <a:srgbClr val="000000"/>
                </a:solidFill>
                <a:effectLst/>
                <a:latin typeface="Calibri Light" panose="020F0302020204030204" pitchFamily="34" charset="0"/>
                <a:ea typeface="Calibri" panose="020F0502020204030204" pitchFamily="34" charset="0"/>
                <a:cs typeface="CenturyGothic"/>
              </a:rPr>
              <a:t>de la Communauté d’Agglomération Maubeuge Val de Sambre)</a:t>
            </a:r>
          </a:p>
          <a:p>
            <a:pPr marL="342900" indent="-342900">
              <a:lnSpc>
                <a:spcPct val="115000"/>
              </a:lnSpc>
              <a:buFont typeface="Symbol" panose="05050102010706020507" pitchFamily="18" charset="2"/>
              <a:buChar char="-"/>
            </a:pPr>
            <a:r>
              <a:rPr lang="fr-FR" sz="1200" dirty="0">
                <a:solidFill>
                  <a:srgbClr val="000000"/>
                </a:solidFill>
                <a:latin typeface="Calibri Light" panose="020F0302020204030204" pitchFamily="34" charset="0"/>
              </a:rPr>
              <a:t>23 976 € d’étude pour le réseau chaleur </a:t>
            </a:r>
          </a:p>
          <a:p>
            <a:pPr marL="342900" lvl="0" indent="-342900">
              <a:lnSpc>
                <a:spcPct val="115000"/>
              </a:lnSpc>
              <a:buFont typeface="Symbol" panose="05050102010706020507" pitchFamily="18" charset="2"/>
              <a:buChar char="-"/>
            </a:pPr>
            <a:r>
              <a:rPr lang="fr-FR" sz="1200" dirty="0">
                <a:latin typeface="Calibri Light" panose="020F0302020204030204" pitchFamily="34" charset="0"/>
              </a:rPr>
              <a:t>38 653 € pour la réfection des sanitaires de l’école E Cotton et des travaux pour la maison des syndicats </a:t>
            </a:r>
          </a:p>
          <a:p>
            <a:pPr marL="342900" lvl="0" indent="-342900">
              <a:lnSpc>
                <a:spcPct val="115000"/>
              </a:lnSpc>
              <a:buFont typeface="Symbol" panose="05050102010706020507" pitchFamily="18" charset="2"/>
              <a:buChar char="-"/>
            </a:pPr>
            <a:r>
              <a:rPr lang="fr-FR" sz="1200" dirty="0">
                <a:latin typeface="Calibri Light" panose="020F0302020204030204" pitchFamily="34" charset="0"/>
              </a:rPr>
              <a:t>154 192 € de travaux de voirie (mise en sécurité de diverses rues )</a:t>
            </a:r>
          </a:p>
          <a:p>
            <a:pPr marL="342900" lvl="0" indent="-342900">
              <a:lnSpc>
                <a:spcPct val="115000"/>
              </a:lnSpc>
              <a:buFont typeface="Symbol" panose="05050102010706020507" pitchFamily="18" charset="2"/>
              <a:buChar char="-"/>
            </a:pPr>
            <a:r>
              <a:rPr lang="fr-FR" sz="1200" dirty="0">
                <a:latin typeface="Calibri Light" panose="020F0302020204030204" pitchFamily="34" charset="0"/>
                <a:ea typeface="Calibri" panose="020F0502020204030204" pitchFamily="34" charset="0"/>
                <a:cs typeface="CenturyGothic"/>
              </a:rPr>
              <a:t>139 117</a:t>
            </a:r>
            <a:r>
              <a:rPr lang="fr-FR" sz="1200" dirty="0">
                <a:effectLst/>
                <a:latin typeface="Calibri Light" panose="020F0302020204030204" pitchFamily="34" charset="0"/>
                <a:ea typeface="Calibri" panose="020F0502020204030204" pitchFamily="34" charset="0"/>
                <a:cs typeface="CenturyGothic"/>
              </a:rPr>
              <a:t>€ de matériel </a:t>
            </a:r>
            <a:r>
              <a:rPr lang="fr-FR" sz="1200" dirty="0">
                <a:solidFill>
                  <a:srgbClr val="000000"/>
                </a:solidFill>
                <a:effectLst/>
                <a:latin typeface="Calibri Light" panose="020F0302020204030204" pitchFamily="34" charset="0"/>
                <a:ea typeface="Calibri" panose="020F0502020204030204" pitchFamily="34" charset="0"/>
                <a:cs typeface="CenturyGothic"/>
              </a:rPr>
              <a:t>informatique ( dont 111 872€ pour l’achat de serveurs et de switch)</a:t>
            </a:r>
          </a:p>
          <a:p>
            <a:pPr marL="342900" lvl="0" indent="-342900">
              <a:lnSpc>
                <a:spcPct val="115000"/>
              </a:lnSpc>
              <a:buFont typeface="Symbol" panose="05050102010706020507" pitchFamily="18" charset="2"/>
              <a:buChar char="-"/>
            </a:pPr>
            <a:r>
              <a:rPr lang="fr-FR" sz="1200" dirty="0">
                <a:solidFill>
                  <a:srgbClr val="000000"/>
                </a:solidFill>
                <a:latin typeface="Calibri Light" panose="020F0302020204030204" pitchFamily="34" charset="0"/>
                <a:ea typeface="Calibri" panose="020F0502020204030204" pitchFamily="34" charset="0"/>
                <a:cs typeface="CenturyGothic"/>
              </a:rPr>
              <a:t>215 015€ de divers travaux et d’achat de matériel</a:t>
            </a:r>
          </a:p>
          <a:p>
            <a:pPr lvl="0">
              <a:lnSpc>
                <a:spcPct val="115000"/>
              </a:lnSpc>
            </a:pPr>
            <a:endParaRPr lang="fr-FR" sz="1200" dirty="0">
              <a:solidFill>
                <a:srgbClr val="000000"/>
              </a:solidFill>
              <a:effectLst/>
              <a:latin typeface="Calibri Light" panose="020F0302020204030204" pitchFamily="34" charset="0"/>
              <a:ea typeface="Calibri" panose="020F0502020204030204" pitchFamily="34" charset="0"/>
              <a:cs typeface="CenturyGothic"/>
            </a:endParaRPr>
          </a:p>
          <a:p>
            <a:pPr marL="342900" lvl="0" indent="-342900">
              <a:lnSpc>
                <a:spcPct val="115000"/>
              </a:lnSpc>
              <a:spcAft>
                <a:spcPts val="1000"/>
              </a:spcAft>
              <a:buFont typeface="Symbol" panose="05050102010706020507" pitchFamily="18" charset="2"/>
              <a:buChar char="-"/>
            </a:pPr>
            <a:r>
              <a:rPr lang="fr-FR" sz="1200" dirty="0">
                <a:solidFill>
                  <a:srgbClr val="000000"/>
                </a:solidFill>
                <a:effectLst/>
                <a:latin typeface="Calibri Light" panose="020F0302020204030204" pitchFamily="34" charset="0"/>
                <a:ea typeface="Calibri" panose="020F0502020204030204" pitchFamily="34" charset="0"/>
                <a:cs typeface="CenturyGothic"/>
              </a:rPr>
              <a:t>2 009 894€ de remboursement de capital de dette.</a:t>
            </a:r>
          </a:p>
          <a:p>
            <a:pPr marL="342900" lvl="0" indent="-342900">
              <a:lnSpc>
                <a:spcPct val="115000"/>
              </a:lnSpc>
              <a:spcAft>
                <a:spcPts val="1000"/>
              </a:spcAft>
              <a:buFont typeface="Symbol" panose="05050102010706020507" pitchFamily="18" charset="2"/>
              <a:buChar char="-"/>
            </a:pPr>
            <a:r>
              <a:rPr lang="fr-FR" sz="1200" b="1" dirty="0">
                <a:solidFill>
                  <a:srgbClr val="000000"/>
                </a:solidFill>
                <a:latin typeface="Calibri Light" panose="020F0302020204030204" pitchFamily="34" charset="0"/>
                <a:ea typeface="Calibri" panose="020F0502020204030204" pitchFamily="34" charset="0"/>
                <a:cs typeface="Calibri Light" panose="020F0302020204030204" pitchFamily="34" charset="0"/>
              </a:rPr>
              <a:t>En plus concernant les recettes nous avons perçu , </a:t>
            </a:r>
            <a:r>
              <a:rPr lang="fr-FR" sz="1200" b="1" dirty="0">
                <a:solidFill>
                  <a:srgbClr val="000000"/>
                </a:solidFill>
                <a:latin typeface="Calibri Light" panose="020F0302020204030204" pitchFamily="34" charset="0"/>
                <a:cs typeface="Calibri Light" panose="020F0302020204030204" pitchFamily="34" charset="0"/>
              </a:rPr>
              <a:t>451 816€ de recette du fonds de compensation de TVA et 4 000 € de TAM, 75 000 € d’acompte du fonds vert pour le projet de développement du pole culturel «  Cinéma », 120 700 € de subvention sur des projets payés en 2023 ( Travaux d’isolation de la toiture de l’ancienne école La fontaine et travaux de requalification de l’école maternelle E Cotton )</a:t>
            </a:r>
          </a:p>
          <a:p>
            <a:endParaRPr lang="fr-FR" sz="1400" dirty="0">
              <a:effectLst/>
              <a:latin typeface="+mj-lt"/>
              <a:ea typeface="Calibri" panose="020F0502020204030204" pitchFamily="34" charset="0"/>
              <a:cs typeface="font478"/>
            </a:endParaRPr>
          </a:p>
        </p:txBody>
      </p:sp>
      <p:sp>
        <p:nvSpPr>
          <p:cNvPr id="8" name="ZoneTexte 7">
            <a:extLst>
              <a:ext uri="{FF2B5EF4-FFF2-40B4-BE49-F238E27FC236}">
                <a16:creationId xmlns:a16="http://schemas.microsoft.com/office/drawing/2014/main" id="{71C9FB3E-76D0-EFFD-DF26-6226FC1AE0B8}"/>
              </a:ext>
            </a:extLst>
          </p:cNvPr>
          <p:cNvSpPr txBox="1"/>
          <p:nvPr/>
        </p:nvSpPr>
        <p:spPr>
          <a:xfrm>
            <a:off x="734257" y="885275"/>
            <a:ext cx="10723485" cy="710707"/>
          </a:xfrm>
          <a:prstGeom prst="rect">
            <a:avLst/>
          </a:prstGeom>
          <a:noFill/>
        </p:spPr>
        <p:txBody>
          <a:bodyPr wrap="square">
            <a:spAutoFit/>
          </a:bodyPr>
          <a:lstStyle/>
          <a:p>
            <a:pPr>
              <a:lnSpc>
                <a:spcPct val="115000"/>
              </a:lnSpc>
              <a:spcAft>
                <a:spcPts val="1000"/>
              </a:spcAft>
            </a:pPr>
            <a:r>
              <a:rPr lang="fr-FR" b="1" dirty="0">
                <a:solidFill>
                  <a:srgbClr val="000000"/>
                </a:solidFill>
                <a:latin typeface="Calibri Light" panose="020F0302020204030204" pitchFamily="34" charset="0"/>
                <a:ea typeface="Calibri" panose="020F0502020204030204" pitchFamily="34" charset="0"/>
                <a:cs typeface="CenturyGothic"/>
              </a:rPr>
              <a:t>7</a:t>
            </a:r>
            <a:r>
              <a:rPr lang="fr-FR" sz="1800" b="1" dirty="0">
                <a:solidFill>
                  <a:srgbClr val="000000"/>
                </a:solidFill>
                <a:effectLst/>
                <a:latin typeface="Calibri Light" panose="020F0302020204030204" pitchFamily="34" charset="0"/>
                <a:ea typeface="Calibri" panose="020F0502020204030204" pitchFamily="34" charset="0"/>
                <a:cs typeface="CenturyGothic"/>
              </a:rPr>
              <a:t>M3 € de dépenses d’équipements réalisées en 2024 sur 9,7 M€ budgétés soit </a:t>
            </a:r>
            <a:r>
              <a:rPr lang="fr-FR" b="1" dirty="0">
                <a:solidFill>
                  <a:srgbClr val="000000"/>
                </a:solidFill>
                <a:latin typeface="Calibri Light" panose="020F0302020204030204" pitchFamily="34" charset="0"/>
                <a:ea typeface="Calibri" panose="020F0502020204030204" pitchFamily="34" charset="0"/>
                <a:cs typeface="CenturyGothic"/>
              </a:rPr>
              <a:t>75</a:t>
            </a:r>
            <a:r>
              <a:rPr lang="fr-FR" sz="1800" b="1" dirty="0">
                <a:solidFill>
                  <a:srgbClr val="000000"/>
                </a:solidFill>
                <a:effectLst/>
                <a:latin typeface="Calibri Light" panose="020F0302020204030204" pitchFamily="34" charset="0"/>
                <a:ea typeface="Calibri" panose="020F0502020204030204" pitchFamily="34" charset="0"/>
                <a:cs typeface="CenturyGothic"/>
              </a:rPr>
              <a:t>% de réalisation et 4M9 € de recettes sur les dépenses d’équipement pour 8,5 M d’€ budgétés soit 57 % de réalisation . </a:t>
            </a:r>
            <a:endParaRPr lang="fr-FR" sz="1800" dirty="0">
              <a:effectLst/>
              <a:latin typeface="Calibri" panose="020F0502020204030204" pitchFamily="34" charset="0"/>
              <a:ea typeface="Calibri" panose="020F0502020204030204" pitchFamily="34" charset="0"/>
              <a:cs typeface="font478"/>
            </a:endParaRPr>
          </a:p>
        </p:txBody>
      </p:sp>
      <p:sp>
        <p:nvSpPr>
          <p:cNvPr id="10" name="ZoneTexte 9">
            <a:extLst>
              <a:ext uri="{FF2B5EF4-FFF2-40B4-BE49-F238E27FC236}">
                <a16:creationId xmlns:a16="http://schemas.microsoft.com/office/drawing/2014/main" id="{840A0126-95B3-4A43-971E-76BA835B3057}"/>
              </a:ext>
            </a:extLst>
          </p:cNvPr>
          <p:cNvSpPr txBox="1"/>
          <p:nvPr/>
        </p:nvSpPr>
        <p:spPr>
          <a:xfrm>
            <a:off x="643467" y="321735"/>
            <a:ext cx="10905066" cy="491652"/>
          </a:xfrm>
          <a:prstGeom prst="rect">
            <a:avLst/>
          </a:prstGeom>
        </p:spPr>
        <p:txBody>
          <a:bodyPr vert="horz" lIns="91440" tIns="45720" rIns="91440" bIns="45720" rtlCol="0" anchor="ctr">
            <a:normAutofit fontScale="92500" lnSpcReduction="20000"/>
          </a:bodyPr>
          <a:lstStyle/>
          <a:p>
            <a:pPr>
              <a:lnSpc>
                <a:spcPct val="90000"/>
              </a:lnSpc>
              <a:spcBef>
                <a:spcPct val="0"/>
              </a:spcBef>
              <a:spcAft>
                <a:spcPts val="1000"/>
              </a:spcAft>
              <a:tabLst>
                <a:tab pos="466725" algn="l"/>
                <a:tab pos="723900" algn="l"/>
              </a:tabLst>
            </a:pPr>
            <a:r>
              <a:rPr lang="en-US" sz="3600" b="1" dirty="0">
                <a:latin typeface="+mj-lt"/>
                <a:ea typeface="+mj-ea"/>
                <a:cs typeface="+mj-cs"/>
              </a:rPr>
              <a:t>1.3 : INVESTISSEMENTS REALISES</a:t>
            </a:r>
          </a:p>
        </p:txBody>
      </p:sp>
      <p:pic>
        <p:nvPicPr>
          <p:cNvPr id="7" name="Image 6">
            <a:hlinkClick r:id="rId3"/>
            <a:extLst>
              <a:ext uri="{FF2B5EF4-FFF2-40B4-BE49-F238E27FC236}">
                <a16:creationId xmlns:a16="http://schemas.microsoft.com/office/drawing/2014/main" id="{0A638444-CB8A-5E2C-31A2-C39EECB40E9B}"/>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24423" y="6234112"/>
            <a:ext cx="2162113" cy="365125"/>
          </a:xfrm>
          <a:prstGeom prst="rect">
            <a:avLst/>
          </a:prstGeom>
          <a:noFill/>
          <a:ln>
            <a:noFill/>
          </a:ln>
        </p:spPr>
      </p:pic>
    </p:spTree>
    <p:extLst>
      <p:ext uri="{BB962C8B-B14F-4D97-AF65-F5344CB8AC3E}">
        <p14:creationId xmlns:p14="http://schemas.microsoft.com/office/powerpoint/2010/main" val="3037821168"/>
      </p:ext>
    </p:extLst>
  </p:cSld>
  <p:clrMapOvr>
    <a:masterClrMapping/>
  </p:clrMapOvr>
  <p:transition spd="slow">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A8905599-C9D8-4185-9FBE-85D3C805FE77}"/>
              </a:ext>
            </a:extLst>
          </p:cNvPr>
          <p:cNvSpPr>
            <a:spLocks noGrp="1"/>
          </p:cNvSpPr>
          <p:nvPr>
            <p:ph type="sldNum" sz="quarter" idx="12"/>
          </p:nvPr>
        </p:nvSpPr>
        <p:spPr>
          <a:xfrm>
            <a:off x="8805333" y="6356350"/>
            <a:ext cx="2743200" cy="365125"/>
          </a:xfrm>
        </p:spPr>
        <p:txBody>
          <a:bodyPr vert="horz" lIns="91440" tIns="45720" rIns="91440" bIns="45720" rtlCol="0" anchor="ctr">
            <a:normAutofit/>
          </a:bodyPr>
          <a:lstStyle/>
          <a:p>
            <a:pPr>
              <a:spcAft>
                <a:spcPts val="600"/>
              </a:spcAft>
              <a:defRPr/>
            </a:pPr>
            <a:fld id="{19D5A695-5240-47A0-8B1A-81884B776A59}" type="slidenum">
              <a:rPr lang="en-US" smtClean="0"/>
              <a:pPr>
                <a:spcAft>
                  <a:spcPts val="600"/>
                </a:spcAft>
                <a:defRPr/>
              </a:pPr>
              <a:t>11</a:t>
            </a:fld>
            <a:endParaRPr lang="en-US" dirty="0"/>
          </a:p>
        </p:txBody>
      </p:sp>
      <p:sp>
        <p:nvSpPr>
          <p:cNvPr id="3" name="ZoneTexte 2">
            <a:extLst>
              <a:ext uri="{FF2B5EF4-FFF2-40B4-BE49-F238E27FC236}">
                <a16:creationId xmlns:a16="http://schemas.microsoft.com/office/drawing/2014/main" id="{7D28EBC5-E011-0F08-EE04-AE0694DBA9AC}"/>
              </a:ext>
            </a:extLst>
          </p:cNvPr>
          <p:cNvSpPr txBox="1"/>
          <p:nvPr/>
        </p:nvSpPr>
        <p:spPr>
          <a:xfrm>
            <a:off x="790113" y="1354513"/>
            <a:ext cx="8682361" cy="1015663"/>
          </a:xfrm>
          <a:prstGeom prst="rect">
            <a:avLst/>
          </a:prstGeom>
          <a:noFill/>
        </p:spPr>
        <p:txBody>
          <a:bodyPr wrap="square" rtlCol="0">
            <a:spAutoFit/>
          </a:bodyPr>
          <a:lstStyle/>
          <a:p>
            <a:r>
              <a:rPr lang="fr-FR" sz="6000" dirty="0"/>
              <a:t>DETTE</a:t>
            </a:r>
          </a:p>
        </p:txBody>
      </p:sp>
      <p:pic>
        <p:nvPicPr>
          <p:cNvPr id="4" name="Graphique 3" descr="Un coup de pinceau">
            <a:extLst>
              <a:ext uri="{FF2B5EF4-FFF2-40B4-BE49-F238E27FC236}">
                <a16:creationId xmlns:a16="http://schemas.microsoft.com/office/drawing/2014/main" id="{FCE35A71-E902-04AA-8195-CE6FA2AD466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58693" y="1354513"/>
            <a:ext cx="9931167" cy="2816198"/>
          </a:xfrm>
          <a:prstGeom prst="rect">
            <a:avLst/>
          </a:prstGeom>
        </p:spPr>
      </p:pic>
      <p:pic>
        <p:nvPicPr>
          <p:cNvPr id="5" name="Image 4">
            <a:hlinkClick r:id="rId5"/>
            <a:extLst>
              <a:ext uri="{FF2B5EF4-FFF2-40B4-BE49-F238E27FC236}">
                <a16:creationId xmlns:a16="http://schemas.microsoft.com/office/drawing/2014/main" id="{EF774DCC-DFB4-3E28-A16B-86FA7C30C65C}"/>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24423" y="6229715"/>
            <a:ext cx="2188148" cy="369522"/>
          </a:xfrm>
          <a:prstGeom prst="rect">
            <a:avLst/>
          </a:prstGeom>
          <a:noFill/>
          <a:ln>
            <a:noFill/>
          </a:ln>
        </p:spPr>
      </p:pic>
    </p:spTree>
    <p:extLst>
      <p:ext uri="{BB962C8B-B14F-4D97-AF65-F5344CB8AC3E}">
        <p14:creationId xmlns:p14="http://schemas.microsoft.com/office/powerpoint/2010/main" val="3765314457"/>
      </p:ext>
    </p:extLst>
  </p:cSld>
  <p:clrMapOvr>
    <a:masterClrMapping/>
  </p:clrMapOvr>
  <p:transition spd="slow">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A8905599-C9D8-4185-9FBE-85D3C805FE77}"/>
              </a:ext>
            </a:extLst>
          </p:cNvPr>
          <p:cNvSpPr>
            <a:spLocks noGrp="1"/>
          </p:cNvSpPr>
          <p:nvPr>
            <p:ph type="sldNum" sz="quarter" idx="12"/>
          </p:nvPr>
        </p:nvSpPr>
        <p:spPr>
          <a:xfrm>
            <a:off x="8805333" y="6450356"/>
            <a:ext cx="2743200" cy="365125"/>
          </a:xfrm>
        </p:spPr>
        <p:txBody>
          <a:bodyPr vert="horz" lIns="91440" tIns="45720" rIns="91440" bIns="45720" rtlCol="0" anchor="ctr">
            <a:normAutofit/>
          </a:bodyPr>
          <a:lstStyle/>
          <a:p>
            <a:pPr>
              <a:spcAft>
                <a:spcPts val="600"/>
              </a:spcAft>
              <a:defRPr/>
            </a:pPr>
            <a:fld id="{19D5A695-5240-47A0-8B1A-81884B776A59}" type="slidenum">
              <a:rPr lang="en-US"/>
              <a:pPr>
                <a:spcAft>
                  <a:spcPts val="600"/>
                </a:spcAft>
                <a:defRPr/>
              </a:pPr>
              <a:t>12</a:t>
            </a:fld>
            <a:endParaRPr lang="en-US" dirty="0"/>
          </a:p>
        </p:txBody>
      </p:sp>
      <p:sp>
        <p:nvSpPr>
          <p:cNvPr id="21" name="ZoneTexte 20">
            <a:extLst>
              <a:ext uri="{FF2B5EF4-FFF2-40B4-BE49-F238E27FC236}">
                <a16:creationId xmlns:a16="http://schemas.microsoft.com/office/drawing/2014/main" id="{1CFDB032-EEB3-1C1D-7A0E-55BD6EA80A2D}"/>
              </a:ext>
            </a:extLst>
          </p:cNvPr>
          <p:cNvSpPr txBox="1"/>
          <p:nvPr/>
        </p:nvSpPr>
        <p:spPr>
          <a:xfrm>
            <a:off x="504340" y="723231"/>
            <a:ext cx="3535018" cy="369332"/>
          </a:xfrm>
          <a:prstGeom prst="rect">
            <a:avLst/>
          </a:prstGeom>
          <a:noFill/>
        </p:spPr>
        <p:txBody>
          <a:bodyPr wrap="square">
            <a:spAutoFit/>
          </a:bodyPr>
          <a:lstStyle/>
          <a:p>
            <a:r>
              <a:rPr lang="fr-FR" u="sng" dirty="0">
                <a:solidFill>
                  <a:srgbClr val="000000"/>
                </a:solidFill>
                <a:latin typeface="Calibri Light" panose="020F0302020204030204" pitchFamily="34" charset="0"/>
              </a:rPr>
              <a:t>Dette par type de risque</a:t>
            </a:r>
          </a:p>
        </p:txBody>
      </p:sp>
      <p:sp>
        <p:nvSpPr>
          <p:cNvPr id="26" name="ZoneTexte 25">
            <a:extLst>
              <a:ext uri="{FF2B5EF4-FFF2-40B4-BE49-F238E27FC236}">
                <a16:creationId xmlns:a16="http://schemas.microsoft.com/office/drawing/2014/main" id="{D2363DC6-D30C-DBF5-6EC2-F97B98865F53}"/>
              </a:ext>
            </a:extLst>
          </p:cNvPr>
          <p:cNvSpPr txBox="1"/>
          <p:nvPr/>
        </p:nvSpPr>
        <p:spPr>
          <a:xfrm>
            <a:off x="301157" y="301430"/>
            <a:ext cx="10905066" cy="491652"/>
          </a:xfrm>
          <a:prstGeom prst="rect">
            <a:avLst/>
          </a:prstGeom>
        </p:spPr>
        <p:txBody>
          <a:bodyPr vert="horz" lIns="91440" tIns="45720" rIns="91440" bIns="45720" rtlCol="0" anchor="ctr">
            <a:normAutofit fontScale="92500" lnSpcReduction="20000"/>
          </a:bodyPr>
          <a:lstStyle/>
          <a:p>
            <a:pPr>
              <a:lnSpc>
                <a:spcPct val="90000"/>
              </a:lnSpc>
              <a:spcBef>
                <a:spcPct val="0"/>
              </a:spcBef>
              <a:spcAft>
                <a:spcPts val="1000"/>
              </a:spcAft>
              <a:tabLst>
                <a:tab pos="466725" algn="l"/>
                <a:tab pos="723900" algn="l"/>
              </a:tabLst>
            </a:pPr>
            <a:r>
              <a:rPr lang="en-US" sz="3600" b="1" dirty="0">
                <a:latin typeface="+mj-lt"/>
                <a:ea typeface="+mj-ea"/>
                <a:cs typeface="+mj-cs"/>
              </a:rPr>
              <a:t>1.4 : DETTE</a:t>
            </a:r>
          </a:p>
        </p:txBody>
      </p:sp>
      <p:sp>
        <p:nvSpPr>
          <p:cNvPr id="8" name="ZoneTexte 7">
            <a:extLst>
              <a:ext uri="{FF2B5EF4-FFF2-40B4-BE49-F238E27FC236}">
                <a16:creationId xmlns:a16="http://schemas.microsoft.com/office/drawing/2014/main" id="{0F5723EA-BA4B-6050-F9AE-B6E09D8A7F1D}"/>
              </a:ext>
            </a:extLst>
          </p:cNvPr>
          <p:cNvSpPr txBox="1"/>
          <p:nvPr/>
        </p:nvSpPr>
        <p:spPr>
          <a:xfrm>
            <a:off x="584604" y="2468900"/>
            <a:ext cx="10963929" cy="430887"/>
          </a:xfrm>
          <a:prstGeom prst="rect">
            <a:avLst/>
          </a:prstGeom>
          <a:noFill/>
        </p:spPr>
        <p:txBody>
          <a:bodyPr wrap="square">
            <a:spAutoFit/>
          </a:bodyPr>
          <a:lstStyle/>
          <a:p>
            <a:r>
              <a:rPr lang="fr-FR" sz="1100" dirty="0">
                <a:solidFill>
                  <a:srgbClr val="000000"/>
                </a:solidFill>
                <a:effectLst/>
                <a:latin typeface="Calibri Light" panose="020F0302020204030204" pitchFamily="34" charset="0"/>
                <a:ea typeface="Calibri" panose="020F0502020204030204" pitchFamily="34" charset="0"/>
                <a:cs typeface="CenturyGothic"/>
              </a:rPr>
              <a:t>un emprunt à barrière est un emprunt classique assorti d’une option dans lequel le taux est conditionné par la fluctuation des indices par rapport à un seuil fixé à l’avance. Si l’indice franchit le seuil de la barrière le taux d’intérêt passe sur une nouvelle indexation. Généralement il s’agit de passer d’un taux fixe à un taux variable.</a:t>
            </a:r>
            <a:endParaRPr lang="fr-FR" sz="1100" dirty="0"/>
          </a:p>
        </p:txBody>
      </p:sp>
      <p:sp>
        <p:nvSpPr>
          <p:cNvPr id="9" name="ZoneTexte 8">
            <a:extLst>
              <a:ext uri="{FF2B5EF4-FFF2-40B4-BE49-F238E27FC236}">
                <a16:creationId xmlns:a16="http://schemas.microsoft.com/office/drawing/2014/main" id="{56ED5F50-B3A1-FBEC-E38C-6259579BBEDB}"/>
              </a:ext>
            </a:extLst>
          </p:cNvPr>
          <p:cNvSpPr txBox="1"/>
          <p:nvPr/>
        </p:nvSpPr>
        <p:spPr>
          <a:xfrm>
            <a:off x="504340" y="3583605"/>
            <a:ext cx="6094602" cy="369332"/>
          </a:xfrm>
          <a:prstGeom prst="rect">
            <a:avLst/>
          </a:prstGeom>
          <a:noFill/>
        </p:spPr>
        <p:txBody>
          <a:bodyPr wrap="square">
            <a:spAutoFit/>
          </a:bodyPr>
          <a:lstStyle/>
          <a:p>
            <a:r>
              <a:rPr lang="fr-FR" u="sng" dirty="0">
                <a:solidFill>
                  <a:srgbClr val="000000"/>
                </a:solidFill>
                <a:latin typeface="Calibri Light" panose="020F0302020204030204" pitchFamily="34" charset="0"/>
              </a:rPr>
              <a:t>Dette par prêteur</a:t>
            </a:r>
          </a:p>
        </p:txBody>
      </p:sp>
      <p:pic>
        <p:nvPicPr>
          <p:cNvPr id="4" name="Image 3">
            <a:extLst>
              <a:ext uri="{FF2B5EF4-FFF2-40B4-BE49-F238E27FC236}">
                <a16:creationId xmlns:a16="http://schemas.microsoft.com/office/drawing/2014/main" id="{5A8AED36-AAF0-57FD-7EC8-A7A143AFA17C}"/>
              </a:ext>
            </a:extLst>
          </p:cNvPr>
          <p:cNvPicPr>
            <a:picLocks noChangeAspect="1"/>
          </p:cNvPicPr>
          <p:nvPr/>
        </p:nvPicPr>
        <p:blipFill>
          <a:blip r:embed="rId3"/>
          <a:stretch>
            <a:fillRect/>
          </a:stretch>
        </p:blipFill>
        <p:spPr>
          <a:xfrm>
            <a:off x="584604" y="1277229"/>
            <a:ext cx="5934075" cy="1066800"/>
          </a:xfrm>
          <a:prstGeom prst="rect">
            <a:avLst/>
          </a:prstGeom>
        </p:spPr>
      </p:pic>
      <p:pic>
        <p:nvPicPr>
          <p:cNvPr id="5" name="Image 4">
            <a:extLst>
              <a:ext uri="{FF2B5EF4-FFF2-40B4-BE49-F238E27FC236}">
                <a16:creationId xmlns:a16="http://schemas.microsoft.com/office/drawing/2014/main" id="{8F178A17-1ECF-C7ED-1FAD-E9734E5819BB}"/>
              </a:ext>
            </a:extLst>
          </p:cNvPr>
          <p:cNvPicPr>
            <a:picLocks noChangeAspect="1"/>
          </p:cNvPicPr>
          <p:nvPr/>
        </p:nvPicPr>
        <p:blipFill>
          <a:blip r:embed="rId4"/>
          <a:stretch>
            <a:fillRect/>
          </a:stretch>
        </p:blipFill>
        <p:spPr>
          <a:xfrm>
            <a:off x="610190" y="4409960"/>
            <a:ext cx="5143500" cy="1066800"/>
          </a:xfrm>
          <a:prstGeom prst="rect">
            <a:avLst/>
          </a:prstGeom>
        </p:spPr>
      </p:pic>
      <p:pic>
        <p:nvPicPr>
          <p:cNvPr id="3" name="Image 2">
            <a:hlinkClick r:id="rId5"/>
            <a:extLst>
              <a:ext uri="{FF2B5EF4-FFF2-40B4-BE49-F238E27FC236}">
                <a16:creationId xmlns:a16="http://schemas.microsoft.com/office/drawing/2014/main" id="{879A0DB1-D178-8E46-DDF7-F7823E4145F0}"/>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24423" y="6236503"/>
            <a:ext cx="2147955" cy="362734"/>
          </a:xfrm>
          <a:prstGeom prst="rect">
            <a:avLst/>
          </a:prstGeom>
          <a:noFill/>
          <a:ln>
            <a:noFill/>
          </a:ln>
        </p:spPr>
      </p:pic>
    </p:spTree>
    <p:extLst>
      <p:ext uri="{BB962C8B-B14F-4D97-AF65-F5344CB8AC3E}">
        <p14:creationId xmlns:p14="http://schemas.microsoft.com/office/powerpoint/2010/main" val="2425701016"/>
      </p:ext>
    </p:extLst>
  </p:cSld>
  <p:clrMapOvr>
    <a:masterClrMapping/>
  </p:clrMapOvr>
  <p:transition spd="slow">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A8905599-C9D8-4185-9FBE-85D3C805FE77}"/>
              </a:ext>
            </a:extLst>
          </p:cNvPr>
          <p:cNvSpPr>
            <a:spLocks noGrp="1"/>
          </p:cNvSpPr>
          <p:nvPr>
            <p:ph type="sldNum" sz="quarter" idx="12"/>
          </p:nvPr>
        </p:nvSpPr>
        <p:spPr>
          <a:xfrm>
            <a:off x="8805333" y="6450356"/>
            <a:ext cx="2743200" cy="365125"/>
          </a:xfrm>
        </p:spPr>
        <p:txBody>
          <a:bodyPr vert="horz" lIns="91440" tIns="45720" rIns="91440" bIns="45720" rtlCol="0" anchor="ctr">
            <a:normAutofit/>
          </a:bodyPr>
          <a:lstStyle/>
          <a:p>
            <a:pPr>
              <a:spcAft>
                <a:spcPts val="600"/>
              </a:spcAft>
              <a:defRPr/>
            </a:pPr>
            <a:fld id="{19D5A695-5240-47A0-8B1A-81884B776A59}" type="slidenum">
              <a:rPr lang="en-US"/>
              <a:pPr>
                <a:spcAft>
                  <a:spcPts val="600"/>
                </a:spcAft>
                <a:defRPr/>
              </a:pPr>
              <a:t>13</a:t>
            </a:fld>
            <a:endParaRPr lang="en-US" dirty="0"/>
          </a:p>
        </p:txBody>
      </p:sp>
      <p:sp>
        <p:nvSpPr>
          <p:cNvPr id="14" name="ZoneTexte 13">
            <a:extLst>
              <a:ext uri="{FF2B5EF4-FFF2-40B4-BE49-F238E27FC236}">
                <a16:creationId xmlns:a16="http://schemas.microsoft.com/office/drawing/2014/main" id="{99DDC302-45B2-1750-1F24-C8EB3B9EBEE0}"/>
              </a:ext>
            </a:extLst>
          </p:cNvPr>
          <p:cNvSpPr txBox="1"/>
          <p:nvPr/>
        </p:nvSpPr>
        <p:spPr>
          <a:xfrm>
            <a:off x="-268484" y="2538751"/>
            <a:ext cx="6094602" cy="392159"/>
          </a:xfrm>
          <a:prstGeom prst="rect">
            <a:avLst/>
          </a:prstGeom>
          <a:noFill/>
        </p:spPr>
        <p:txBody>
          <a:bodyPr wrap="square">
            <a:spAutoFit/>
          </a:bodyPr>
          <a:lstStyle/>
          <a:p>
            <a:pPr algn="ctr">
              <a:lnSpc>
                <a:spcPct val="115000"/>
              </a:lnSpc>
              <a:spcAft>
                <a:spcPts val="1000"/>
              </a:spcAft>
            </a:pPr>
            <a:r>
              <a:rPr lang="fr-FR" sz="1800" u="sng" dirty="0">
                <a:solidFill>
                  <a:srgbClr val="000000"/>
                </a:solidFill>
                <a:effectLst/>
                <a:latin typeface="Calibri Light" panose="020F0302020204030204" pitchFamily="34" charset="0"/>
                <a:ea typeface="Calibri" panose="020F0502020204030204" pitchFamily="34" charset="0"/>
                <a:cs typeface="CenturyGothic"/>
              </a:rPr>
              <a:t>Désendettement de la collectivité de 2019 à 2024</a:t>
            </a:r>
            <a:endParaRPr lang="fr-FR" sz="1200" dirty="0">
              <a:effectLst/>
              <a:latin typeface="Calibri" panose="020F0502020204030204" pitchFamily="34" charset="0"/>
              <a:ea typeface="Calibri" panose="020F0502020204030204" pitchFamily="34" charset="0"/>
              <a:cs typeface="font478"/>
            </a:endParaRPr>
          </a:p>
        </p:txBody>
      </p:sp>
      <p:sp>
        <p:nvSpPr>
          <p:cNvPr id="16" name="ZoneTexte 15">
            <a:extLst>
              <a:ext uri="{FF2B5EF4-FFF2-40B4-BE49-F238E27FC236}">
                <a16:creationId xmlns:a16="http://schemas.microsoft.com/office/drawing/2014/main" id="{3E437D3C-535F-3BAD-6475-A8F60D1F2FD7}"/>
              </a:ext>
            </a:extLst>
          </p:cNvPr>
          <p:cNvSpPr txBox="1"/>
          <p:nvPr/>
        </p:nvSpPr>
        <p:spPr>
          <a:xfrm>
            <a:off x="-1621105" y="952638"/>
            <a:ext cx="6094602" cy="392159"/>
          </a:xfrm>
          <a:prstGeom prst="rect">
            <a:avLst/>
          </a:prstGeom>
          <a:noFill/>
        </p:spPr>
        <p:txBody>
          <a:bodyPr wrap="square">
            <a:spAutoFit/>
          </a:bodyPr>
          <a:lstStyle/>
          <a:p>
            <a:pPr algn="ctr">
              <a:lnSpc>
                <a:spcPct val="115000"/>
              </a:lnSpc>
              <a:spcAft>
                <a:spcPts val="1000"/>
              </a:spcAft>
            </a:pPr>
            <a:r>
              <a:rPr lang="fr-FR" sz="1800" u="sng" dirty="0">
                <a:solidFill>
                  <a:srgbClr val="000000"/>
                </a:solidFill>
                <a:effectLst/>
                <a:latin typeface="Calibri Light" panose="020F0302020204030204" pitchFamily="34" charset="0"/>
                <a:ea typeface="Calibri" panose="020F0502020204030204" pitchFamily="34" charset="0"/>
                <a:cs typeface="CenturyGothic"/>
              </a:rPr>
              <a:t>Synthèse de la dette </a:t>
            </a:r>
            <a:endParaRPr lang="fr-FR" sz="1200" dirty="0">
              <a:effectLst/>
              <a:latin typeface="Calibri" panose="020F0502020204030204" pitchFamily="34" charset="0"/>
              <a:ea typeface="Calibri" panose="020F0502020204030204" pitchFamily="34" charset="0"/>
              <a:cs typeface="font478"/>
            </a:endParaRPr>
          </a:p>
        </p:txBody>
      </p:sp>
      <p:sp>
        <p:nvSpPr>
          <p:cNvPr id="26" name="ZoneTexte 25">
            <a:extLst>
              <a:ext uri="{FF2B5EF4-FFF2-40B4-BE49-F238E27FC236}">
                <a16:creationId xmlns:a16="http://schemas.microsoft.com/office/drawing/2014/main" id="{D2363DC6-D30C-DBF5-6EC2-F97B98865F53}"/>
              </a:ext>
            </a:extLst>
          </p:cNvPr>
          <p:cNvSpPr txBox="1"/>
          <p:nvPr/>
        </p:nvSpPr>
        <p:spPr>
          <a:xfrm>
            <a:off x="301157" y="301430"/>
            <a:ext cx="10905066" cy="491652"/>
          </a:xfrm>
          <a:prstGeom prst="rect">
            <a:avLst/>
          </a:prstGeom>
        </p:spPr>
        <p:txBody>
          <a:bodyPr vert="horz" lIns="91440" tIns="45720" rIns="91440" bIns="45720" rtlCol="0" anchor="ctr">
            <a:normAutofit fontScale="92500" lnSpcReduction="20000"/>
          </a:bodyPr>
          <a:lstStyle/>
          <a:p>
            <a:pPr>
              <a:lnSpc>
                <a:spcPct val="90000"/>
              </a:lnSpc>
              <a:spcBef>
                <a:spcPct val="0"/>
              </a:spcBef>
              <a:spcAft>
                <a:spcPts val="1000"/>
              </a:spcAft>
              <a:tabLst>
                <a:tab pos="466725" algn="l"/>
                <a:tab pos="723900" algn="l"/>
              </a:tabLst>
            </a:pPr>
            <a:r>
              <a:rPr lang="en-US" sz="3600" b="1" dirty="0">
                <a:latin typeface="+mj-lt"/>
                <a:ea typeface="+mj-ea"/>
                <a:cs typeface="+mj-cs"/>
              </a:rPr>
              <a:t>1.4 : DETTE</a:t>
            </a:r>
          </a:p>
        </p:txBody>
      </p:sp>
      <p:sp>
        <p:nvSpPr>
          <p:cNvPr id="28" name="ZoneTexte 27">
            <a:extLst>
              <a:ext uri="{FF2B5EF4-FFF2-40B4-BE49-F238E27FC236}">
                <a16:creationId xmlns:a16="http://schemas.microsoft.com/office/drawing/2014/main" id="{BC1C482D-2BBD-B3BE-4798-E934A9F32D64}"/>
              </a:ext>
            </a:extLst>
          </p:cNvPr>
          <p:cNvSpPr txBox="1"/>
          <p:nvPr/>
        </p:nvSpPr>
        <p:spPr>
          <a:xfrm>
            <a:off x="1189090" y="5141845"/>
            <a:ext cx="11280601" cy="973472"/>
          </a:xfrm>
          <a:prstGeom prst="rect">
            <a:avLst/>
          </a:prstGeom>
          <a:noFill/>
        </p:spPr>
        <p:txBody>
          <a:bodyPr wrap="square">
            <a:spAutoFit/>
          </a:bodyPr>
          <a:lstStyle/>
          <a:p>
            <a:pPr marL="630555">
              <a:lnSpc>
                <a:spcPct val="115000"/>
              </a:lnSpc>
              <a:spcAft>
                <a:spcPts val="1000"/>
              </a:spcAft>
            </a:pPr>
            <a:r>
              <a:rPr lang="fr-FR" sz="1200" b="1" dirty="0">
                <a:solidFill>
                  <a:srgbClr val="000000"/>
                </a:solidFill>
                <a:effectLst/>
                <a:latin typeface="Calibri Light" panose="020F0302020204030204" pitchFamily="34" charset="0"/>
                <a:ea typeface="Calibri" panose="020F0502020204030204" pitchFamily="34" charset="0"/>
                <a:cs typeface="CenturyGothic"/>
              </a:rPr>
              <a:t>La commune a emprunté 5,120 M d’€</a:t>
            </a:r>
            <a:r>
              <a:rPr lang="fr-FR" sz="1200" b="1" dirty="0">
                <a:solidFill>
                  <a:srgbClr val="000000"/>
                </a:solidFill>
                <a:latin typeface="Calibri Light" panose="020F0302020204030204" pitchFamily="34" charset="0"/>
                <a:ea typeface="Calibri" panose="020F0502020204030204" pitchFamily="34" charset="0"/>
                <a:cs typeface="CenturyGothic"/>
              </a:rPr>
              <a:t> </a:t>
            </a:r>
          </a:p>
          <a:p>
            <a:pPr marL="802005" indent="-171450">
              <a:lnSpc>
                <a:spcPct val="115000"/>
              </a:lnSpc>
              <a:spcAft>
                <a:spcPts val="1000"/>
              </a:spcAft>
              <a:buFont typeface="Arial" panose="020B0604020202020204" pitchFamily="34" charset="0"/>
              <a:buChar char="•"/>
            </a:pPr>
            <a:r>
              <a:rPr lang="fr-FR" sz="1200" b="1" dirty="0">
                <a:solidFill>
                  <a:srgbClr val="000000"/>
                </a:solidFill>
                <a:effectLst/>
                <a:latin typeface="Calibri Light" panose="020F0302020204030204" pitchFamily="34" charset="0"/>
                <a:ea typeface="Calibri" panose="020F0502020204030204" pitchFamily="34" charset="0"/>
                <a:cs typeface="CenturyGothic"/>
              </a:rPr>
              <a:t>1M8 en 2019 au crédit agricole </a:t>
            </a:r>
          </a:p>
          <a:p>
            <a:pPr marL="802005" indent="-171450">
              <a:lnSpc>
                <a:spcPct val="115000"/>
              </a:lnSpc>
              <a:spcAft>
                <a:spcPts val="1000"/>
              </a:spcAft>
              <a:buFont typeface="Arial" panose="020B0604020202020204" pitchFamily="34" charset="0"/>
              <a:buChar char="•"/>
            </a:pPr>
            <a:r>
              <a:rPr lang="fr-FR" sz="1200" b="1" dirty="0">
                <a:solidFill>
                  <a:srgbClr val="000000"/>
                </a:solidFill>
                <a:effectLst/>
                <a:latin typeface="Calibri Light" panose="020F0302020204030204" pitchFamily="34" charset="0"/>
                <a:ea typeface="Calibri" panose="020F0502020204030204" pitchFamily="34" charset="0"/>
                <a:cs typeface="CenturyGothic"/>
              </a:rPr>
              <a:t>et 700 000 € en 2022 et 2 620 000 € en 2023 à la Banque des Territoire</a:t>
            </a:r>
            <a:endParaRPr lang="fr-FR" sz="1200" b="1" dirty="0">
              <a:effectLst/>
              <a:latin typeface="Calibri" panose="020F0502020204030204" pitchFamily="34" charset="0"/>
              <a:ea typeface="Calibri" panose="020F0502020204030204" pitchFamily="34" charset="0"/>
              <a:cs typeface="font478"/>
            </a:endParaRPr>
          </a:p>
        </p:txBody>
      </p:sp>
      <p:pic>
        <p:nvPicPr>
          <p:cNvPr id="4" name="Image 3">
            <a:extLst>
              <a:ext uri="{FF2B5EF4-FFF2-40B4-BE49-F238E27FC236}">
                <a16:creationId xmlns:a16="http://schemas.microsoft.com/office/drawing/2014/main" id="{4F8F5C45-0250-9D31-1022-AD36AD84FF1E}"/>
              </a:ext>
            </a:extLst>
          </p:cNvPr>
          <p:cNvPicPr>
            <a:picLocks noChangeAspect="1"/>
          </p:cNvPicPr>
          <p:nvPr/>
        </p:nvPicPr>
        <p:blipFill>
          <a:blip r:embed="rId3"/>
          <a:stretch>
            <a:fillRect/>
          </a:stretch>
        </p:blipFill>
        <p:spPr>
          <a:xfrm>
            <a:off x="497133" y="1575863"/>
            <a:ext cx="9452625" cy="525730"/>
          </a:xfrm>
          <a:prstGeom prst="rect">
            <a:avLst/>
          </a:prstGeom>
        </p:spPr>
      </p:pic>
      <p:pic>
        <p:nvPicPr>
          <p:cNvPr id="3" name="Image 2">
            <a:extLst>
              <a:ext uri="{FF2B5EF4-FFF2-40B4-BE49-F238E27FC236}">
                <a16:creationId xmlns:a16="http://schemas.microsoft.com/office/drawing/2014/main" id="{F289532A-C3AD-5422-9A30-B443CF75C32E}"/>
              </a:ext>
            </a:extLst>
          </p:cNvPr>
          <p:cNvPicPr>
            <a:picLocks noChangeAspect="1"/>
          </p:cNvPicPr>
          <p:nvPr/>
        </p:nvPicPr>
        <p:blipFill>
          <a:blip r:embed="rId4"/>
          <a:stretch>
            <a:fillRect/>
          </a:stretch>
        </p:blipFill>
        <p:spPr>
          <a:xfrm>
            <a:off x="497133" y="3050687"/>
            <a:ext cx="8210550" cy="1933575"/>
          </a:xfrm>
          <a:prstGeom prst="rect">
            <a:avLst/>
          </a:prstGeom>
        </p:spPr>
      </p:pic>
      <p:pic>
        <p:nvPicPr>
          <p:cNvPr id="5" name="Image 4">
            <a:hlinkClick r:id="rId5"/>
            <a:extLst>
              <a:ext uri="{FF2B5EF4-FFF2-40B4-BE49-F238E27FC236}">
                <a16:creationId xmlns:a16="http://schemas.microsoft.com/office/drawing/2014/main" id="{97761AF9-9E2B-516B-9FCB-3AB1D5BF3DA6}"/>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97133" y="6348409"/>
            <a:ext cx="2306357" cy="389484"/>
          </a:xfrm>
          <a:prstGeom prst="rect">
            <a:avLst/>
          </a:prstGeom>
          <a:noFill/>
          <a:ln>
            <a:noFill/>
          </a:ln>
        </p:spPr>
      </p:pic>
    </p:spTree>
    <p:extLst>
      <p:ext uri="{BB962C8B-B14F-4D97-AF65-F5344CB8AC3E}">
        <p14:creationId xmlns:p14="http://schemas.microsoft.com/office/powerpoint/2010/main" val="1670488249"/>
      </p:ext>
    </p:extLst>
  </p:cSld>
  <p:clrMapOvr>
    <a:masterClrMapping/>
  </p:clrMapOvr>
  <p:transition spd="slow">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A8905599-C9D8-4185-9FBE-85D3C805FE77}"/>
              </a:ext>
            </a:extLst>
          </p:cNvPr>
          <p:cNvSpPr>
            <a:spLocks noGrp="1"/>
          </p:cNvSpPr>
          <p:nvPr>
            <p:ph type="sldNum" sz="quarter" idx="12"/>
          </p:nvPr>
        </p:nvSpPr>
        <p:spPr>
          <a:xfrm>
            <a:off x="8805333" y="6356350"/>
            <a:ext cx="2743200" cy="365125"/>
          </a:xfrm>
        </p:spPr>
        <p:txBody>
          <a:bodyPr vert="horz" lIns="91440" tIns="45720" rIns="91440" bIns="45720" rtlCol="0" anchor="ctr">
            <a:normAutofit/>
          </a:bodyPr>
          <a:lstStyle/>
          <a:p>
            <a:pPr>
              <a:spcAft>
                <a:spcPts val="600"/>
              </a:spcAft>
              <a:defRPr/>
            </a:pPr>
            <a:fld id="{19D5A695-5240-47A0-8B1A-81884B776A59}" type="slidenum">
              <a:rPr lang="en-US" smtClean="0"/>
              <a:pPr>
                <a:spcAft>
                  <a:spcPts val="600"/>
                </a:spcAft>
                <a:defRPr/>
              </a:pPr>
              <a:t>14</a:t>
            </a:fld>
            <a:endParaRPr lang="en-US" dirty="0"/>
          </a:p>
        </p:txBody>
      </p:sp>
      <p:sp>
        <p:nvSpPr>
          <p:cNvPr id="3" name="ZoneTexte 2">
            <a:extLst>
              <a:ext uri="{FF2B5EF4-FFF2-40B4-BE49-F238E27FC236}">
                <a16:creationId xmlns:a16="http://schemas.microsoft.com/office/drawing/2014/main" id="{7D28EBC5-E011-0F08-EE04-AE0694DBA9AC}"/>
              </a:ext>
            </a:extLst>
          </p:cNvPr>
          <p:cNvSpPr txBox="1"/>
          <p:nvPr/>
        </p:nvSpPr>
        <p:spPr>
          <a:xfrm>
            <a:off x="790113" y="1354513"/>
            <a:ext cx="8682361" cy="1015663"/>
          </a:xfrm>
          <a:prstGeom prst="rect">
            <a:avLst/>
          </a:prstGeom>
          <a:noFill/>
        </p:spPr>
        <p:txBody>
          <a:bodyPr wrap="square" rtlCol="0">
            <a:spAutoFit/>
          </a:bodyPr>
          <a:lstStyle/>
          <a:p>
            <a:r>
              <a:rPr lang="fr-FR" sz="6000" dirty="0"/>
              <a:t>2.1: LOI DE FINANCE</a:t>
            </a:r>
          </a:p>
        </p:txBody>
      </p:sp>
      <p:pic>
        <p:nvPicPr>
          <p:cNvPr id="5" name="Graphique 4" descr="Un coup de pinceau">
            <a:extLst>
              <a:ext uri="{FF2B5EF4-FFF2-40B4-BE49-F238E27FC236}">
                <a16:creationId xmlns:a16="http://schemas.microsoft.com/office/drawing/2014/main" id="{86FAB806-AE8F-55C8-F78C-392E736F2EDA}"/>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58693" y="1352546"/>
            <a:ext cx="9931167" cy="2816198"/>
          </a:xfrm>
          <a:prstGeom prst="rect">
            <a:avLst/>
          </a:prstGeom>
        </p:spPr>
      </p:pic>
      <p:pic>
        <p:nvPicPr>
          <p:cNvPr id="4" name="Image 3">
            <a:hlinkClick r:id="rId5"/>
            <a:extLst>
              <a:ext uri="{FF2B5EF4-FFF2-40B4-BE49-F238E27FC236}">
                <a16:creationId xmlns:a16="http://schemas.microsoft.com/office/drawing/2014/main" id="{9A19A511-6A5E-3DBB-D2CD-639F92229660}"/>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24423" y="6234112"/>
            <a:ext cx="2162113" cy="365125"/>
          </a:xfrm>
          <a:prstGeom prst="rect">
            <a:avLst/>
          </a:prstGeom>
          <a:noFill/>
          <a:ln>
            <a:noFill/>
          </a:ln>
        </p:spPr>
      </p:pic>
    </p:spTree>
    <p:extLst>
      <p:ext uri="{BB962C8B-B14F-4D97-AF65-F5344CB8AC3E}">
        <p14:creationId xmlns:p14="http://schemas.microsoft.com/office/powerpoint/2010/main" val="2733677113"/>
      </p:ext>
    </p:extLst>
  </p:cSld>
  <p:clrMapOvr>
    <a:masterClrMapping/>
  </p:clrMapOvr>
  <p:transition spd="slow">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A8905599-C9D8-4185-9FBE-85D3C805FE77}"/>
              </a:ext>
            </a:extLst>
          </p:cNvPr>
          <p:cNvSpPr>
            <a:spLocks noGrp="1"/>
          </p:cNvSpPr>
          <p:nvPr>
            <p:ph type="sldNum" sz="quarter" idx="12"/>
          </p:nvPr>
        </p:nvSpPr>
        <p:spPr>
          <a:xfrm>
            <a:off x="8805333" y="6356350"/>
            <a:ext cx="2743200" cy="365125"/>
          </a:xfrm>
        </p:spPr>
        <p:txBody>
          <a:bodyPr vert="horz" lIns="91440" tIns="45720" rIns="91440" bIns="45720" rtlCol="0" anchor="ctr">
            <a:normAutofit/>
          </a:bodyPr>
          <a:lstStyle/>
          <a:p>
            <a:pPr>
              <a:spcAft>
                <a:spcPts val="600"/>
              </a:spcAft>
              <a:defRPr/>
            </a:pPr>
            <a:fld id="{19D5A695-5240-47A0-8B1A-81884B776A59}" type="slidenum">
              <a:rPr lang="en-US"/>
              <a:pPr>
                <a:spcAft>
                  <a:spcPts val="600"/>
                </a:spcAft>
                <a:defRPr/>
              </a:pPr>
              <a:t>15</a:t>
            </a:fld>
            <a:endParaRPr lang="en-US" dirty="0"/>
          </a:p>
        </p:txBody>
      </p:sp>
      <p:sp>
        <p:nvSpPr>
          <p:cNvPr id="4" name="ZoneTexte 3">
            <a:extLst>
              <a:ext uri="{FF2B5EF4-FFF2-40B4-BE49-F238E27FC236}">
                <a16:creationId xmlns:a16="http://schemas.microsoft.com/office/drawing/2014/main" id="{BF942A27-E9A9-5A2A-FA72-5F17CACC3283}"/>
              </a:ext>
            </a:extLst>
          </p:cNvPr>
          <p:cNvSpPr txBox="1"/>
          <p:nvPr/>
        </p:nvSpPr>
        <p:spPr>
          <a:xfrm>
            <a:off x="229054" y="131530"/>
            <a:ext cx="11607904" cy="5540812"/>
          </a:xfrm>
          <a:prstGeom prst="rect">
            <a:avLst/>
          </a:prstGeom>
          <a:noFill/>
        </p:spPr>
        <p:txBody>
          <a:bodyPr wrap="square">
            <a:spAutoFit/>
          </a:bodyPr>
          <a:lstStyle/>
          <a:p>
            <a:pPr>
              <a:lnSpc>
                <a:spcPct val="115000"/>
              </a:lnSpc>
              <a:spcAft>
                <a:spcPts val="1000"/>
              </a:spcAft>
            </a:pPr>
            <a:r>
              <a:rPr lang="fr-FR" b="1" dirty="0">
                <a:effectLst/>
                <a:latin typeface="+mj-lt"/>
                <a:ea typeface="Calibri" panose="020F0502020204030204" pitchFamily="34" charset="0"/>
                <a:cs typeface="CenturyGothic"/>
              </a:rPr>
              <a:t>Contexte national : Le projet de Loi de Finances Publiques pour 2025</a:t>
            </a:r>
            <a:endParaRPr lang="fr-FR" b="1" dirty="0">
              <a:effectLst/>
              <a:latin typeface="+mj-lt"/>
              <a:ea typeface="Calibri" panose="020F0502020204030204" pitchFamily="34" charset="0"/>
              <a:cs typeface="font478"/>
            </a:endParaRPr>
          </a:p>
          <a:p>
            <a:pPr>
              <a:lnSpc>
                <a:spcPct val="115000"/>
              </a:lnSpc>
              <a:spcAft>
                <a:spcPts val="1000"/>
              </a:spcAft>
            </a:pPr>
            <a:r>
              <a:rPr lang="fr-FR" sz="1200" dirty="0"/>
              <a:t>Le Projet de Loi de finances pour 2025 repose sur un effort budgétaire d’ampleur, à hauteur de 60Md’€ d’économie. Les mesures de consolidation porteront prioritairement sur la dépense qui représente près de 57% du PIB en France. </a:t>
            </a:r>
          </a:p>
          <a:p>
            <a:pPr>
              <a:lnSpc>
                <a:spcPct val="115000"/>
              </a:lnSpc>
              <a:spcAft>
                <a:spcPts val="1000"/>
              </a:spcAft>
            </a:pPr>
            <a:r>
              <a:rPr lang="fr-FR" sz="1200" dirty="0"/>
              <a:t>Cet effort sera partagé entre l’Etat, ses opérateurs, les collectivités territoriales et les administrations de sécurité sociale.</a:t>
            </a:r>
          </a:p>
          <a:p>
            <a:pPr>
              <a:lnSpc>
                <a:spcPct val="115000"/>
              </a:lnSpc>
              <a:spcAft>
                <a:spcPts val="1000"/>
              </a:spcAft>
            </a:pPr>
            <a:r>
              <a:rPr lang="fr-FR" sz="1200" dirty="0"/>
              <a:t>En parallèle, les mesures de recettes représentent environ un tiers de l’effort total de consolidation des comptes publics, soit environ 20 Md€. Dans le cadre du partage de l’effort, une participation au redressement collectif sera demandée aux plus grandes entreprises (plus de 1 Md€ de chiffre d’affaires annuel, soit quelques centaines d’entreprises sur 4,5 millions d’entreprises au total) et aux plus hauts revenus (plus de 500 000 € de revenu fiscal de référence par an pour un couple, soit moins de 0,3 % des ménages imposables). Ces mesures seront ciblées, exceptionnelles et temporaires.</a:t>
            </a:r>
          </a:p>
          <a:p>
            <a:pPr>
              <a:lnSpc>
                <a:spcPct val="115000"/>
              </a:lnSpc>
              <a:spcAft>
                <a:spcPts val="1000"/>
              </a:spcAft>
            </a:pPr>
            <a:r>
              <a:rPr lang="fr-FR" sz="1200" dirty="0"/>
              <a:t>La trajectoire des finances publiques</a:t>
            </a:r>
          </a:p>
          <a:p>
            <a:pPr marL="342900" indent="-360000">
              <a:buFont typeface="Symbol" panose="05050102010706020507" pitchFamily="18" charset="2"/>
              <a:buChar char="-"/>
            </a:pPr>
            <a:r>
              <a:rPr lang="fr-FR" sz="1200" dirty="0"/>
              <a:t>Un effort d’ampleur pour redresser les comptes publics en 2025</a:t>
            </a:r>
          </a:p>
          <a:p>
            <a:pPr marL="342900" indent="-360000">
              <a:buFont typeface="Symbol" panose="05050102010706020507" pitchFamily="18" charset="2"/>
              <a:buChar char="-"/>
            </a:pPr>
            <a:r>
              <a:rPr lang="fr-FR" sz="1200" dirty="0"/>
              <a:t>Faire participer de manière temporaire et exceptionnelle les plus grandes entreprises au redressement des comptes publics</a:t>
            </a:r>
          </a:p>
          <a:p>
            <a:pPr marL="342900" indent="-360000">
              <a:buFont typeface="Symbol" panose="05050102010706020507" pitchFamily="18" charset="2"/>
              <a:buChar char="-"/>
            </a:pPr>
            <a:r>
              <a:rPr lang="fr-FR" sz="1200" dirty="0"/>
              <a:t>Protéger le pouvoir d’achat des Français et faire contribuer de manière temporaire et exceptionnelle les foyers aux revenus les plus élevés</a:t>
            </a:r>
          </a:p>
          <a:p>
            <a:pPr marL="342900" indent="-360000">
              <a:buFont typeface="Symbol" panose="05050102010706020507" pitchFamily="18" charset="2"/>
              <a:buChar char="-"/>
            </a:pPr>
            <a:r>
              <a:rPr lang="fr-FR" sz="1200" dirty="0"/>
              <a:t>Accompagner le secteur agricole en sortie de crise</a:t>
            </a:r>
          </a:p>
          <a:p>
            <a:pPr marL="342900" indent="-360000">
              <a:buFont typeface="Symbol" panose="05050102010706020507" pitchFamily="18" charset="2"/>
              <a:buChar char="-"/>
            </a:pPr>
            <a:r>
              <a:rPr lang="fr-FR" sz="1200" b="1" dirty="0"/>
              <a:t>Poursuivre la transition écologique</a:t>
            </a:r>
          </a:p>
          <a:p>
            <a:pPr marL="342900" indent="-360000">
              <a:buFont typeface="Symbol" panose="05050102010706020507" pitchFamily="18" charset="2"/>
              <a:buChar char="-"/>
            </a:pPr>
            <a:r>
              <a:rPr lang="fr-FR" sz="1200" dirty="0"/>
              <a:t>Les dépenses de l’État sont réduites, au service d’une plus grande efficacité et du redressement des comptes publics</a:t>
            </a:r>
          </a:p>
          <a:p>
            <a:pPr marL="342900" indent="-360000">
              <a:buFont typeface="Symbol" panose="05050102010706020507" pitchFamily="18" charset="2"/>
              <a:buChar char="-"/>
            </a:pPr>
            <a:r>
              <a:rPr lang="fr-FR" sz="1200" dirty="0"/>
              <a:t>Le solde budgétaire de l’État est en redressement significatif, sous l’effet d’un effort résolu en dépense, complété en recettes de mesures exceptionnelles</a:t>
            </a:r>
          </a:p>
          <a:p>
            <a:pPr marL="342900" indent="-360000">
              <a:buFont typeface="Symbol" panose="05050102010706020507" pitchFamily="18" charset="2"/>
              <a:buChar char="-"/>
            </a:pPr>
            <a:r>
              <a:rPr lang="fr-FR" sz="1200" dirty="0"/>
              <a:t>Le redressement des finances sociales est accéléré, par des mesures structurelles en dépenses et en recettes, préservant l’investissement dans le système de santé et médico-social</a:t>
            </a:r>
          </a:p>
          <a:p>
            <a:pPr marL="342900" indent="-360000">
              <a:buFont typeface="Symbol" panose="05050102010706020507" pitchFamily="18" charset="2"/>
              <a:buChar char="-"/>
            </a:pPr>
            <a:r>
              <a:rPr lang="fr-FR" sz="1200" dirty="0"/>
              <a:t>Une participation des collectivités territoriales à l’effort collectif </a:t>
            </a:r>
          </a:p>
          <a:p>
            <a:pPr marL="342900" indent="-360000">
              <a:buFont typeface="Symbol" panose="05050102010706020507" pitchFamily="18" charset="2"/>
              <a:buChar char="-"/>
            </a:pPr>
            <a:r>
              <a:rPr lang="fr-FR" sz="1200" dirty="0"/>
              <a:t>Renforcer le pilotage de nos finances publiques </a:t>
            </a:r>
          </a:p>
          <a:p>
            <a:endParaRPr lang="fr-FR" sz="1200" dirty="0"/>
          </a:p>
          <a:p>
            <a:pPr>
              <a:lnSpc>
                <a:spcPct val="115000"/>
              </a:lnSpc>
              <a:spcAft>
                <a:spcPts val="1000"/>
              </a:spcAft>
            </a:pPr>
            <a:r>
              <a:rPr lang="fr-FR" sz="1200" dirty="0"/>
              <a:t> Pour 2025, les textes tablent sur une prévision de croissance de + 1,1%, un déficit public à -6,1% du PIB et une dette publique à 112,9% du PIB (après 109.9% en 2024).</a:t>
            </a:r>
          </a:p>
          <a:p>
            <a:pPr>
              <a:lnSpc>
                <a:spcPct val="115000"/>
              </a:lnSpc>
              <a:spcAft>
                <a:spcPts val="1000"/>
              </a:spcAft>
            </a:pPr>
            <a:endParaRPr lang="fr-FR" sz="1400" dirty="0">
              <a:effectLst/>
              <a:latin typeface="+mj-lt"/>
              <a:ea typeface="Calibri" panose="020F0502020204030204" pitchFamily="34" charset="0"/>
              <a:cs typeface="font478"/>
            </a:endParaRPr>
          </a:p>
        </p:txBody>
      </p:sp>
      <p:pic>
        <p:nvPicPr>
          <p:cNvPr id="7" name="Image 6">
            <a:hlinkClick r:id="rId3"/>
            <a:extLst>
              <a:ext uri="{FF2B5EF4-FFF2-40B4-BE49-F238E27FC236}">
                <a16:creationId xmlns:a16="http://schemas.microsoft.com/office/drawing/2014/main" id="{2C311654-BE8D-F79E-D7F4-E53DFAC85935}"/>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10118" y="6215340"/>
            <a:ext cx="2273275" cy="383897"/>
          </a:xfrm>
          <a:prstGeom prst="rect">
            <a:avLst/>
          </a:prstGeom>
          <a:noFill/>
          <a:ln>
            <a:noFill/>
          </a:ln>
        </p:spPr>
      </p:pic>
    </p:spTree>
    <p:extLst>
      <p:ext uri="{BB962C8B-B14F-4D97-AF65-F5344CB8AC3E}">
        <p14:creationId xmlns:p14="http://schemas.microsoft.com/office/powerpoint/2010/main" val="2207831916"/>
      </p:ext>
    </p:extLst>
  </p:cSld>
  <p:clrMapOvr>
    <a:masterClrMapping/>
  </p:clrMapOvr>
  <p:transition spd="slow">
    <p:push di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A8905599-C9D8-4185-9FBE-85D3C805FE77}"/>
              </a:ext>
            </a:extLst>
          </p:cNvPr>
          <p:cNvSpPr>
            <a:spLocks noGrp="1"/>
          </p:cNvSpPr>
          <p:nvPr>
            <p:ph type="sldNum" sz="quarter" idx="12"/>
          </p:nvPr>
        </p:nvSpPr>
        <p:spPr>
          <a:xfrm>
            <a:off x="8805333" y="6356350"/>
            <a:ext cx="2743200" cy="365125"/>
          </a:xfrm>
        </p:spPr>
        <p:txBody>
          <a:bodyPr vert="horz" lIns="91440" tIns="45720" rIns="91440" bIns="45720" rtlCol="0" anchor="ctr">
            <a:normAutofit/>
          </a:bodyPr>
          <a:lstStyle/>
          <a:p>
            <a:pPr>
              <a:spcAft>
                <a:spcPts val="600"/>
              </a:spcAft>
              <a:defRPr/>
            </a:pPr>
            <a:fld id="{19D5A695-5240-47A0-8B1A-81884B776A59}" type="slidenum">
              <a:rPr lang="en-US"/>
              <a:pPr>
                <a:spcAft>
                  <a:spcPts val="600"/>
                </a:spcAft>
                <a:defRPr/>
              </a:pPr>
              <a:t>16</a:t>
            </a:fld>
            <a:endParaRPr lang="en-US" dirty="0"/>
          </a:p>
        </p:txBody>
      </p:sp>
      <p:sp>
        <p:nvSpPr>
          <p:cNvPr id="4" name="ZoneTexte 3">
            <a:extLst>
              <a:ext uri="{FF2B5EF4-FFF2-40B4-BE49-F238E27FC236}">
                <a16:creationId xmlns:a16="http://schemas.microsoft.com/office/drawing/2014/main" id="{BF942A27-E9A9-5A2A-FA72-5F17CACC3283}"/>
              </a:ext>
            </a:extLst>
          </p:cNvPr>
          <p:cNvSpPr txBox="1"/>
          <p:nvPr/>
        </p:nvSpPr>
        <p:spPr>
          <a:xfrm>
            <a:off x="248671" y="136525"/>
            <a:ext cx="11518906" cy="6024021"/>
          </a:xfrm>
          <a:prstGeom prst="rect">
            <a:avLst/>
          </a:prstGeom>
          <a:noFill/>
        </p:spPr>
        <p:txBody>
          <a:bodyPr wrap="square">
            <a:spAutoFit/>
          </a:bodyPr>
          <a:lstStyle/>
          <a:p>
            <a:pPr>
              <a:lnSpc>
                <a:spcPct val="115000"/>
              </a:lnSpc>
            </a:pPr>
            <a:r>
              <a:rPr lang="fr-FR" b="1" dirty="0">
                <a:latin typeface="+mj-lt"/>
              </a:rPr>
              <a:t>PRINCIPALES MESURES DU PLF 2025 POUR LES COLLECTIVITES TERRITORIALES </a:t>
            </a:r>
            <a:r>
              <a:rPr lang="fr-FR" sz="1400" b="1" i="1" dirty="0">
                <a:latin typeface="Calibri Light" panose="020F0302020204030204" pitchFamily="34" charset="0"/>
              </a:rPr>
              <a:t>:</a:t>
            </a:r>
          </a:p>
          <a:p>
            <a:pPr>
              <a:lnSpc>
                <a:spcPct val="115000"/>
              </a:lnSpc>
            </a:pPr>
            <a:endParaRPr lang="fr-FR" sz="900" b="1" i="1" dirty="0">
              <a:latin typeface="Calibri Light" panose="020F0302020204030204" pitchFamily="34" charset="0"/>
            </a:endParaRPr>
          </a:p>
          <a:p>
            <a:pPr>
              <a:lnSpc>
                <a:spcPct val="115000"/>
              </a:lnSpc>
            </a:pPr>
            <a:r>
              <a:rPr lang="fr-FR" sz="1400" b="1" i="1" dirty="0">
                <a:latin typeface="Calibri Light" panose="020F0302020204030204" pitchFamily="34" charset="0"/>
              </a:rPr>
              <a:t>Mauvaise surprise pour les collectivités territoriales . Prélèvement de 5 Milliard d’euros sur les recettes , cette mesure répond à un effort au redressement budgétaire fixé à 12,5% de l’effort global de réduction des dépenses demandé aux administrations publique .</a:t>
            </a:r>
          </a:p>
          <a:p>
            <a:pPr>
              <a:lnSpc>
                <a:spcPct val="115000"/>
              </a:lnSpc>
            </a:pPr>
            <a:endParaRPr lang="fr-FR" sz="900" b="1" i="1" dirty="0">
              <a:latin typeface="Calibri Light" panose="020F0302020204030204" pitchFamily="34" charset="0"/>
            </a:endParaRPr>
          </a:p>
          <a:p>
            <a:pPr>
              <a:lnSpc>
                <a:spcPct val="115000"/>
              </a:lnSpc>
            </a:pPr>
            <a:r>
              <a:rPr lang="fr-FR" sz="1400" dirty="0">
                <a:latin typeface="Calibri" panose="020F0502020204030204" pitchFamily="34" charset="0"/>
              </a:rPr>
              <a:t>La participation des collectivités se traduit par cinq mesures inscrites dans le projet de loi de finances pour 2025 :</a:t>
            </a:r>
            <a:endParaRPr lang="fr-FR" sz="1400" b="1" i="1" dirty="0">
              <a:latin typeface="Calibri Light" panose="020F0302020204030204" pitchFamily="34" charset="0"/>
            </a:endParaRPr>
          </a:p>
          <a:p>
            <a:pPr marL="678180">
              <a:lnSpc>
                <a:spcPct val="115000"/>
              </a:lnSpc>
            </a:pPr>
            <a:endParaRPr lang="fr-FR" sz="1000" dirty="0">
              <a:effectLst/>
              <a:latin typeface="Calibri" panose="020F0502020204030204" pitchFamily="34" charset="0"/>
              <a:ea typeface="Calibri" panose="020F0502020204030204" pitchFamily="34" charset="0"/>
              <a:cs typeface="font478"/>
            </a:endParaRPr>
          </a:p>
          <a:p>
            <a:pPr marL="342900" lvl="0" indent="-342900">
              <a:lnSpc>
                <a:spcPct val="115000"/>
              </a:lnSpc>
              <a:buFont typeface="Wingdings" panose="05000000000000000000" pitchFamily="2" charset="2"/>
              <a:buChar char=""/>
            </a:pPr>
            <a:r>
              <a:rPr lang="fr-FR" sz="1200" u="sng" dirty="0">
                <a:effectLst/>
                <a:latin typeface="Calibri" panose="020F0502020204030204" pitchFamily="34" charset="0"/>
                <a:ea typeface="Calibri" panose="020F0502020204030204" pitchFamily="34" charset="0"/>
                <a:cs typeface="font478"/>
              </a:rPr>
              <a:t>Création d’un fond de précaution :</a:t>
            </a:r>
            <a:endParaRPr lang="fr-FR" sz="1200" dirty="0">
              <a:latin typeface="Calibri" panose="020F0502020204030204" pitchFamily="34" charset="0"/>
            </a:endParaRPr>
          </a:p>
          <a:p>
            <a:pPr lvl="1">
              <a:lnSpc>
                <a:spcPct val="115000"/>
              </a:lnSpc>
            </a:pPr>
            <a:r>
              <a:rPr lang="fr-FR" sz="1200" dirty="0">
                <a:latin typeface="Calibri" panose="020F0502020204030204" pitchFamily="34" charset="0"/>
              </a:rPr>
              <a:t>Ce fonds sera alimenté par un prélèvement limité à un maximum de 2 % des recettes réelles de fonctionnement des collectivités « dont les dépenses de fonctionnement sont supérieures à 40 millions d’euros ». Ce prélèvement sera opéré lorsque sera constaté le « dépassement du solde des collectivités territoriales en 2024 par rapport à celui inscrit en LFI 2024 ». L’Etat prévoit une « exonération pour les collectivités dont les indicateurs de ressources et de charges […] sont les plus dégradés ». Une vingtaine de départements en serait déjà exemptée. Ce fonds « d'auto-assurance » permettra « le renforcement à partir de 2026 des mécanismes locaux de précaution et de péréquation au bénéfice des collectivités les plus en difficulté », précise le ministère de l’Economie. « La répartition du fonds l’année suivante sera établie après consultation » du CFL. </a:t>
            </a:r>
          </a:p>
          <a:p>
            <a:pPr lvl="1">
              <a:lnSpc>
                <a:spcPct val="115000"/>
              </a:lnSpc>
            </a:pPr>
            <a:endParaRPr lang="fr-FR" sz="1000" dirty="0">
              <a:latin typeface="Calibri" panose="020F0502020204030204" pitchFamily="34" charset="0"/>
            </a:endParaRPr>
          </a:p>
          <a:p>
            <a:pPr marL="342900" indent="-342900">
              <a:lnSpc>
                <a:spcPct val="115000"/>
              </a:lnSpc>
              <a:buFont typeface="Wingdings" panose="05000000000000000000" pitchFamily="2" charset="2"/>
              <a:buChar char=""/>
            </a:pPr>
            <a:r>
              <a:rPr lang="fr-FR" sz="1200" u="sng" dirty="0">
                <a:latin typeface="Calibri" panose="020F0502020204030204" pitchFamily="34" charset="0"/>
              </a:rPr>
              <a:t>Gel du montant transféré de la TVA :</a:t>
            </a:r>
          </a:p>
          <a:p>
            <a:pPr lvl="1">
              <a:lnSpc>
                <a:spcPct val="115000"/>
              </a:lnSpc>
            </a:pPr>
            <a:r>
              <a:rPr lang="fr-FR" sz="1200" dirty="0">
                <a:latin typeface="Calibri" panose="020F0502020204030204" pitchFamily="34" charset="0"/>
              </a:rPr>
              <a:t>Le montant transféré de TVA aux collectivités sera maintenu en 2025 à son niveau 2024 (l’Etat gèle sa dynamique et escompte une économie de 1,2 Md€). </a:t>
            </a:r>
          </a:p>
          <a:p>
            <a:pPr lvl="1">
              <a:lnSpc>
                <a:spcPct val="115000"/>
              </a:lnSpc>
            </a:pPr>
            <a:endParaRPr lang="fr-FR" sz="1000" dirty="0">
              <a:latin typeface="Calibri" panose="020F0502020204030204" pitchFamily="34" charset="0"/>
            </a:endParaRPr>
          </a:p>
          <a:p>
            <a:pPr marL="342900" indent="-342900">
              <a:lnSpc>
                <a:spcPct val="115000"/>
              </a:lnSpc>
              <a:buFont typeface="Wingdings" panose="05000000000000000000" pitchFamily="2" charset="2"/>
              <a:buChar char=""/>
            </a:pPr>
            <a:r>
              <a:rPr lang="fr-FR" sz="1200" u="sng" dirty="0">
                <a:latin typeface="Calibri" panose="020F0502020204030204" pitchFamily="34" charset="0"/>
              </a:rPr>
              <a:t>Baisse du FCTVA : </a:t>
            </a:r>
          </a:p>
          <a:p>
            <a:pPr lvl="1">
              <a:lnSpc>
                <a:spcPct val="115000"/>
              </a:lnSpc>
            </a:pPr>
            <a:r>
              <a:rPr lang="fr-FR" sz="1200" dirty="0">
                <a:latin typeface="Calibri" panose="020F0502020204030204" pitchFamily="34" charset="0"/>
              </a:rPr>
              <a:t>Le Fonds de compensation de la TVA sera réduit de 800 millions d’euros. A partir du 1/01/2025, son taux passera de 16,4 % à 14,85 % et l’exécutif supprime le remboursement au titre « des dépenses d’entretien des bâtiments publics, de la voirie, des réseaux payés et des prestations de solutions relevant de l’informatique en nuage ». </a:t>
            </a:r>
            <a:br>
              <a:rPr lang="fr-FR" sz="1200" dirty="0">
                <a:latin typeface="Calibri" panose="020F0502020204030204" pitchFamily="34" charset="0"/>
              </a:rPr>
            </a:br>
            <a:r>
              <a:rPr lang="fr-FR" sz="1200" dirty="0">
                <a:latin typeface="Calibri" panose="020F0502020204030204" pitchFamily="34" charset="0"/>
              </a:rPr>
              <a:t> </a:t>
            </a:r>
          </a:p>
          <a:p>
            <a:pPr marL="342900" lvl="1" indent="-342900">
              <a:lnSpc>
                <a:spcPct val="115000"/>
              </a:lnSpc>
              <a:buFont typeface="Wingdings" panose="05000000000000000000" pitchFamily="2" charset="2"/>
              <a:buChar char=""/>
            </a:pPr>
            <a:r>
              <a:rPr lang="fr-FR" sz="1200" u="sng" dirty="0">
                <a:latin typeface="Calibri" panose="020F0502020204030204" pitchFamily="34" charset="0"/>
              </a:rPr>
              <a:t>Réduction du Fonds Vert </a:t>
            </a:r>
          </a:p>
          <a:p>
            <a:pPr lvl="1">
              <a:lnSpc>
                <a:spcPct val="115000"/>
              </a:lnSpc>
            </a:pPr>
            <a:r>
              <a:rPr lang="fr-FR" sz="1200" dirty="0">
                <a:latin typeface="Calibri" panose="020F0502020204030204" pitchFamily="34" charset="0"/>
              </a:rPr>
              <a:t>La réduction du Fonds vert (qui passera de 2,5 milliards à 1 milliard d’euros), au grand dam des associations d’élus qui déplorent cette ponction de 60 % alors que l’Etat leur demande d’investir pour la transition écologique .</a:t>
            </a:r>
          </a:p>
          <a:p>
            <a:pPr lvl="1">
              <a:lnSpc>
                <a:spcPct val="115000"/>
              </a:lnSpc>
            </a:pPr>
            <a:endParaRPr lang="fr-FR" sz="1000" dirty="0">
              <a:latin typeface="Calibri" panose="020F0502020204030204" pitchFamily="34" charset="0"/>
            </a:endParaRPr>
          </a:p>
          <a:p>
            <a:pPr marL="342900" lvl="1" indent="-342900">
              <a:lnSpc>
                <a:spcPct val="115000"/>
              </a:lnSpc>
              <a:buFont typeface="Wingdings" panose="05000000000000000000" pitchFamily="2" charset="2"/>
              <a:buChar char=""/>
            </a:pPr>
            <a:r>
              <a:rPr lang="fr-FR" sz="1200" u="sng" dirty="0">
                <a:latin typeface="Calibri" panose="020F0502020204030204" pitchFamily="34" charset="0"/>
              </a:rPr>
              <a:t>Augmentation des cotisation employeurs à la CNRACL :</a:t>
            </a:r>
          </a:p>
          <a:p>
            <a:pPr lvl="1">
              <a:lnSpc>
                <a:spcPct val="115000"/>
              </a:lnSpc>
            </a:pPr>
            <a:r>
              <a:rPr lang="fr-FR" sz="1200" dirty="0">
                <a:latin typeface="Calibri" panose="020F0502020204030204" pitchFamily="34" charset="0"/>
              </a:rPr>
              <a:t>Plus d’un milliard d’euros des cotisations des employeurs publics à la CNRACL.</a:t>
            </a:r>
          </a:p>
          <a:p>
            <a:pPr>
              <a:lnSpc>
                <a:spcPct val="115000"/>
              </a:lnSpc>
              <a:spcAft>
                <a:spcPts val="1000"/>
              </a:spcAft>
            </a:pPr>
            <a:endParaRPr lang="fr-FR" sz="1400" dirty="0">
              <a:effectLst/>
              <a:latin typeface="+mj-lt"/>
              <a:ea typeface="Calibri" panose="020F0502020204030204" pitchFamily="34" charset="0"/>
              <a:cs typeface="font478"/>
            </a:endParaRPr>
          </a:p>
        </p:txBody>
      </p:sp>
      <p:pic>
        <p:nvPicPr>
          <p:cNvPr id="7" name="Image 6">
            <a:hlinkClick r:id="rId3"/>
            <a:extLst>
              <a:ext uri="{FF2B5EF4-FFF2-40B4-BE49-F238E27FC236}">
                <a16:creationId xmlns:a16="http://schemas.microsoft.com/office/drawing/2014/main" id="{E4F072E7-9297-1A6F-FE07-FDE7C06F0784}"/>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24423" y="6236503"/>
            <a:ext cx="2147955" cy="362734"/>
          </a:xfrm>
          <a:prstGeom prst="rect">
            <a:avLst/>
          </a:prstGeom>
          <a:noFill/>
          <a:ln>
            <a:noFill/>
          </a:ln>
        </p:spPr>
      </p:pic>
    </p:spTree>
    <p:extLst>
      <p:ext uri="{BB962C8B-B14F-4D97-AF65-F5344CB8AC3E}">
        <p14:creationId xmlns:p14="http://schemas.microsoft.com/office/powerpoint/2010/main" val="2179558429"/>
      </p:ext>
    </p:extLst>
  </p:cSld>
  <p:clrMapOvr>
    <a:masterClrMapping/>
  </p:clrMapOvr>
  <p:transition spd="slow">
    <p:push dir="u"/>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F45339-E391-D4BD-01C9-84E7034077DF}"/>
            </a:ext>
          </a:extLst>
        </p:cNvPr>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980CD24A-CB48-E08F-7E86-79836E5ED05B}"/>
              </a:ext>
            </a:extLst>
          </p:cNvPr>
          <p:cNvSpPr>
            <a:spLocks noGrp="1"/>
          </p:cNvSpPr>
          <p:nvPr>
            <p:ph type="sldNum" sz="quarter" idx="12"/>
          </p:nvPr>
        </p:nvSpPr>
        <p:spPr>
          <a:xfrm>
            <a:off x="8805333" y="6356350"/>
            <a:ext cx="2743200" cy="365125"/>
          </a:xfrm>
        </p:spPr>
        <p:txBody>
          <a:bodyPr vert="horz" lIns="91440" tIns="45720" rIns="91440" bIns="45720" rtlCol="0" anchor="ctr">
            <a:normAutofit/>
          </a:bodyPr>
          <a:lstStyle/>
          <a:p>
            <a:pPr>
              <a:spcAft>
                <a:spcPts val="600"/>
              </a:spcAft>
              <a:defRPr/>
            </a:pPr>
            <a:fld id="{19D5A695-5240-47A0-8B1A-81884B776A59}" type="slidenum">
              <a:rPr lang="en-US"/>
              <a:pPr>
                <a:spcAft>
                  <a:spcPts val="600"/>
                </a:spcAft>
                <a:defRPr/>
              </a:pPr>
              <a:t>17</a:t>
            </a:fld>
            <a:endParaRPr lang="en-US" dirty="0"/>
          </a:p>
        </p:txBody>
      </p:sp>
      <p:sp>
        <p:nvSpPr>
          <p:cNvPr id="4" name="ZoneTexte 3">
            <a:extLst>
              <a:ext uri="{FF2B5EF4-FFF2-40B4-BE49-F238E27FC236}">
                <a16:creationId xmlns:a16="http://schemas.microsoft.com/office/drawing/2014/main" id="{D6D21241-229A-0814-A348-715A375C8E54}"/>
              </a:ext>
            </a:extLst>
          </p:cNvPr>
          <p:cNvSpPr txBox="1"/>
          <p:nvPr/>
        </p:nvSpPr>
        <p:spPr>
          <a:xfrm>
            <a:off x="266270" y="304013"/>
            <a:ext cx="9928262" cy="1989071"/>
          </a:xfrm>
          <a:prstGeom prst="rect">
            <a:avLst/>
          </a:prstGeom>
          <a:noFill/>
        </p:spPr>
        <p:txBody>
          <a:bodyPr wrap="square">
            <a:spAutoFit/>
          </a:bodyPr>
          <a:lstStyle/>
          <a:p>
            <a:pPr marL="88900" lvl="1">
              <a:lnSpc>
                <a:spcPct val="115000"/>
              </a:lnSpc>
              <a:tabLst>
                <a:tab pos="220980" algn="l"/>
              </a:tabLst>
            </a:pPr>
            <a:endParaRPr lang="fr-FR" sz="1100" dirty="0">
              <a:latin typeface="Calibri" panose="020F0502020204030204" pitchFamily="34" charset="0"/>
            </a:endParaRPr>
          </a:p>
          <a:p>
            <a:pPr marL="88900" lvl="1">
              <a:lnSpc>
                <a:spcPct val="115000"/>
              </a:lnSpc>
              <a:tabLst>
                <a:tab pos="220980" algn="l"/>
              </a:tabLst>
            </a:pPr>
            <a:r>
              <a:rPr lang="fr-FR" sz="1200" dirty="0">
                <a:latin typeface="Calibri" panose="020F0502020204030204" pitchFamily="34" charset="0"/>
              </a:rPr>
              <a:t>Stabilité pour la commune de la DGF </a:t>
            </a:r>
          </a:p>
          <a:p>
            <a:pPr marL="88900" lvl="1">
              <a:lnSpc>
                <a:spcPct val="115000"/>
              </a:lnSpc>
              <a:tabLst>
                <a:tab pos="220980" algn="l"/>
              </a:tabLst>
            </a:pPr>
            <a:endParaRPr lang="fr-FR" sz="1200" dirty="0">
              <a:latin typeface="Calibri" panose="020F0502020204030204" pitchFamily="34" charset="0"/>
            </a:endParaRPr>
          </a:p>
          <a:p>
            <a:pPr marL="88900" lvl="1">
              <a:lnSpc>
                <a:spcPct val="115000"/>
              </a:lnSpc>
              <a:tabLst>
                <a:tab pos="220980" algn="l"/>
              </a:tabLst>
            </a:pPr>
            <a:r>
              <a:rPr lang="fr-FR" sz="1200" dirty="0">
                <a:latin typeface="Calibri" panose="020F0502020204030204" pitchFamily="34" charset="0"/>
              </a:rPr>
              <a:t>Augmentation de l’enveloppe de la DGF du blo</a:t>
            </a:r>
            <a:r>
              <a:rPr lang="fr-FR" sz="1200" dirty="0">
                <a:effectLst/>
                <a:latin typeface="Calibri" panose="020F0502020204030204" pitchFamily="34" charset="0"/>
                <a:ea typeface="Calibri" panose="020F0502020204030204" pitchFamily="34" charset="0"/>
                <a:cs typeface="font478"/>
              </a:rPr>
              <a:t>c communal de 220 M d’€</a:t>
            </a:r>
          </a:p>
          <a:p>
            <a:pPr marL="742950" lvl="1" indent="-285750">
              <a:lnSpc>
                <a:spcPct val="115000"/>
              </a:lnSpc>
              <a:buFont typeface="Courier New" panose="02070309020205020404" pitchFamily="49" charset="0"/>
              <a:buChar char="o"/>
              <a:tabLst>
                <a:tab pos="220980" algn="l"/>
              </a:tabLst>
            </a:pPr>
            <a:r>
              <a:rPr lang="fr-FR" sz="1200" dirty="0">
                <a:latin typeface="Calibri" panose="020F0502020204030204" pitchFamily="34" charset="0"/>
              </a:rPr>
              <a:t>+ 140 millions d’euros en 2025 pour la dotation de solidarité urbaine ( DSU)</a:t>
            </a:r>
          </a:p>
          <a:p>
            <a:pPr marL="742950" lvl="1" indent="-285750">
              <a:lnSpc>
                <a:spcPct val="115000"/>
              </a:lnSpc>
              <a:buFont typeface="Courier New" panose="02070309020205020404" pitchFamily="49" charset="0"/>
              <a:buChar char="o"/>
              <a:tabLst>
                <a:tab pos="220980" algn="l"/>
              </a:tabLst>
            </a:pPr>
            <a:r>
              <a:rPr lang="fr-FR" sz="1200" dirty="0">
                <a:latin typeface="Calibri" panose="020F0502020204030204" pitchFamily="34" charset="0"/>
              </a:rPr>
              <a:t>+ 150 millions d’euros en 2025 pour la dotation de solidarité rurale ( DSR)</a:t>
            </a:r>
          </a:p>
          <a:p>
            <a:pPr marL="742950" lvl="1" indent="-285750">
              <a:lnSpc>
                <a:spcPct val="115000"/>
              </a:lnSpc>
              <a:buFont typeface="Courier New" panose="02070309020205020404" pitchFamily="49" charset="0"/>
              <a:buChar char="o"/>
              <a:tabLst>
                <a:tab pos="220980" algn="l"/>
              </a:tabLst>
            </a:pPr>
            <a:r>
              <a:rPr lang="fr-FR" sz="1200" dirty="0">
                <a:latin typeface="Calibri" panose="020F0502020204030204" pitchFamily="34" charset="0"/>
              </a:rPr>
              <a:t>+ 90 millions d’euros en 2024 pour la dotation d’intercommunalité</a:t>
            </a:r>
          </a:p>
          <a:p>
            <a:pPr lvl="1">
              <a:lnSpc>
                <a:spcPct val="115000"/>
              </a:lnSpc>
              <a:tabLst>
                <a:tab pos="220980" algn="l"/>
              </a:tabLst>
            </a:pPr>
            <a:endParaRPr lang="fr-FR" sz="1100" dirty="0">
              <a:effectLst/>
              <a:latin typeface="Courier New" panose="02070309020205020404" pitchFamily="49" charset="0"/>
              <a:ea typeface="Calibri" panose="020F0502020204030204" pitchFamily="34" charset="0"/>
              <a:cs typeface="Courier New" panose="02070309020205020404" pitchFamily="49" charset="0"/>
            </a:endParaRPr>
          </a:p>
          <a:p>
            <a:pPr>
              <a:lnSpc>
                <a:spcPct val="115000"/>
              </a:lnSpc>
              <a:spcAft>
                <a:spcPts val="1000"/>
              </a:spcAft>
            </a:pPr>
            <a:endParaRPr lang="fr-FR" sz="1400" dirty="0">
              <a:effectLst/>
              <a:latin typeface="+mj-lt"/>
              <a:ea typeface="Calibri" panose="020F0502020204030204" pitchFamily="34" charset="0"/>
              <a:cs typeface="font478"/>
            </a:endParaRPr>
          </a:p>
        </p:txBody>
      </p:sp>
      <p:pic>
        <p:nvPicPr>
          <p:cNvPr id="7" name="Image 6">
            <a:hlinkClick r:id="rId3"/>
            <a:extLst>
              <a:ext uri="{FF2B5EF4-FFF2-40B4-BE49-F238E27FC236}">
                <a16:creationId xmlns:a16="http://schemas.microsoft.com/office/drawing/2014/main" id="{96B2430C-5997-E36D-8519-2C515E912EAA}"/>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24423" y="6234112"/>
            <a:ext cx="2162113" cy="365125"/>
          </a:xfrm>
          <a:prstGeom prst="rect">
            <a:avLst/>
          </a:prstGeom>
          <a:noFill/>
          <a:ln>
            <a:noFill/>
          </a:ln>
        </p:spPr>
      </p:pic>
    </p:spTree>
    <p:extLst>
      <p:ext uri="{BB962C8B-B14F-4D97-AF65-F5344CB8AC3E}">
        <p14:creationId xmlns:p14="http://schemas.microsoft.com/office/powerpoint/2010/main" val="1066763979"/>
      </p:ext>
    </p:extLst>
  </p:cSld>
  <p:clrMapOvr>
    <a:masterClrMapping/>
  </p:clrMapOvr>
  <p:transition spd="slow">
    <p:push dir="u"/>
  </p:transition>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5" name="Rectangle 10">
            <a:extLst>
              <a:ext uri="{FF2B5EF4-FFF2-40B4-BE49-F238E27FC236}">
                <a16:creationId xmlns:a16="http://schemas.microsoft.com/office/drawing/2014/main" id="{19C91F84-6F96-436D-9107-A5B849C770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ZoneTexte 2">
            <a:extLst>
              <a:ext uri="{FF2B5EF4-FFF2-40B4-BE49-F238E27FC236}">
                <a16:creationId xmlns:a16="http://schemas.microsoft.com/office/drawing/2014/main" id="{7D28EBC5-E011-0F08-EE04-AE0694DBA9AC}"/>
              </a:ext>
            </a:extLst>
          </p:cNvPr>
          <p:cNvSpPr txBox="1"/>
          <p:nvPr/>
        </p:nvSpPr>
        <p:spPr>
          <a:xfrm>
            <a:off x="1193596" y="1957761"/>
            <a:ext cx="9797114" cy="1114380"/>
          </a:xfrm>
          <a:prstGeom prst="rect">
            <a:avLst/>
          </a:prstGeom>
        </p:spPr>
        <p:txBody>
          <a:bodyPr vert="horz" lIns="91440" tIns="45720" rIns="91440" bIns="45720" rtlCol="0" anchor="b">
            <a:normAutofit/>
          </a:bodyPr>
          <a:lstStyle/>
          <a:p>
            <a:pPr algn="ctr">
              <a:lnSpc>
                <a:spcPct val="90000"/>
              </a:lnSpc>
              <a:spcBef>
                <a:spcPct val="0"/>
              </a:spcBef>
              <a:spcAft>
                <a:spcPts val="600"/>
              </a:spcAft>
            </a:pPr>
            <a:r>
              <a:rPr lang="en-US" sz="5200" dirty="0">
                <a:latin typeface="+mj-lt"/>
                <a:ea typeface="+mj-ea"/>
                <a:cs typeface="+mj-cs"/>
              </a:rPr>
              <a:t>2.2: ZOOM BUDGET PRIMITIF 2025</a:t>
            </a:r>
          </a:p>
        </p:txBody>
      </p:sp>
      <p:pic>
        <p:nvPicPr>
          <p:cNvPr id="4" name="Graphique 3" descr="Un coup de pinceau">
            <a:extLst>
              <a:ext uri="{FF2B5EF4-FFF2-40B4-BE49-F238E27FC236}">
                <a16:creationId xmlns:a16="http://schemas.microsoft.com/office/drawing/2014/main" id="{1C90D0B1-A576-5724-C149-5939D5ED3F5A}"/>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24423" y="1703926"/>
            <a:ext cx="3514855" cy="3514855"/>
          </a:xfrm>
          <a:prstGeom prst="rect">
            <a:avLst/>
          </a:prstGeom>
        </p:spPr>
      </p:pic>
      <p:pic>
        <p:nvPicPr>
          <p:cNvPr id="5" name="Graphique 4" descr="Un coup de pinceau">
            <a:extLst>
              <a:ext uri="{FF2B5EF4-FFF2-40B4-BE49-F238E27FC236}">
                <a16:creationId xmlns:a16="http://schemas.microsoft.com/office/drawing/2014/main" id="{4882BD74-A046-045E-CD82-9F4EFDF9470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334726" y="1814490"/>
            <a:ext cx="3514855" cy="3514855"/>
          </a:xfrm>
          <a:prstGeom prst="rect">
            <a:avLst/>
          </a:prstGeom>
        </p:spPr>
      </p:pic>
      <p:pic>
        <p:nvPicPr>
          <p:cNvPr id="6" name="Graphique 5" descr="Un coup de pinceau">
            <a:extLst>
              <a:ext uri="{FF2B5EF4-FFF2-40B4-BE49-F238E27FC236}">
                <a16:creationId xmlns:a16="http://schemas.microsoft.com/office/drawing/2014/main" id="{043261B3-50ED-6998-7A76-0F8F78897F90}"/>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334013" y="1814490"/>
            <a:ext cx="3514855" cy="3514855"/>
          </a:xfrm>
          <a:prstGeom prst="rect">
            <a:avLst/>
          </a:prstGeom>
        </p:spPr>
      </p:pic>
      <p:sp>
        <p:nvSpPr>
          <p:cNvPr id="2" name="Espace réservé du numéro de diapositive 1">
            <a:extLst>
              <a:ext uri="{FF2B5EF4-FFF2-40B4-BE49-F238E27FC236}">
                <a16:creationId xmlns:a16="http://schemas.microsoft.com/office/drawing/2014/main" id="{A8905599-C9D8-4185-9FBE-85D3C805FE77}"/>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a:spcAft>
                <a:spcPts val="600"/>
              </a:spcAft>
              <a:defRPr/>
            </a:pPr>
            <a:fld id="{19D5A695-5240-47A0-8B1A-81884B776A59}" type="slidenum">
              <a:rPr lang="en-US" smtClean="0"/>
              <a:pPr>
                <a:spcAft>
                  <a:spcPts val="600"/>
                </a:spcAft>
                <a:defRPr/>
              </a:pPr>
              <a:t>18</a:t>
            </a:fld>
            <a:endParaRPr lang="en-US" dirty="0"/>
          </a:p>
        </p:txBody>
      </p:sp>
      <p:pic>
        <p:nvPicPr>
          <p:cNvPr id="10" name="Image 9">
            <a:hlinkClick r:id="rId9"/>
            <a:extLst>
              <a:ext uri="{FF2B5EF4-FFF2-40B4-BE49-F238E27FC236}">
                <a16:creationId xmlns:a16="http://schemas.microsoft.com/office/drawing/2014/main" id="{879C2784-437A-5894-CAC9-2D82EBFA7177}"/>
              </a:ext>
            </a:extLst>
          </p:cNvPr>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462459" y="6239532"/>
            <a:ext cx="2130016" cy="359705"/>
          </a:xfrm>
          <a:prstGeom prst="rect">
            <a:avLst/>
          </a:prstGeom>
          <a:noFill/>
          <a:ln>
            <a:noFill/>
          </a:ln>
        </p:spPr>
      </p:pic>
    </p:spTree>
    <p:extLst>
      <p:ext uri="{BB962C8B-B14F-4D97-AF65-F5344CB8AC3E}">
        <p14:creationId xmlns:p14="http://schemas.microsoft.com/office/powerpoint/2010/main" val="725799571"/>
      </p:ext>
    </p:extLst>
  </p:cSld>
  <p:clrMapOvr>
    <a:masterClrMapping/>
  </p:clrMapOvr>
  <p:transition spd="slow">
    <p:push dir="u"/>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A8905599-C9D8-4185-9FBE-85D3C805FE77}"/>
              </a:ext>
            </a:extLst>
          </p:cNvPr>
          <p:cNvSpPr>
            <a:spLocks noGrp="1"/>
          </p:cNvSpPr>
          <p:nvPr>
            <p:ph type="sldNum" sz="quarter" idx="12"/>
          </p:nvPr>
        </p:nvSpPr>
        <p:spPr>
          <a:xfrm>
            <a:off x="8805333" y="6356350"/>
            <a:ext cx="2743200" cy="365125"/>
          </a:xfrm>
        </p:spPr>
        <p:txBody>
          <a:bodyPr vert="horz" lIns="91440" tIns="45720" rIns="91440" bIns="45720" rtlCol="0" anchor="ctr">
            <a:normAutofit/>
          </a:bodyPr>
          <a:lstStyle/>
          <a:p>
            <a:pPr>
              <a:spcAft>
                <a:spcPts val="600"/>
              </a:spcAft>
              <a:defRPr/>
            </a:pPr>
            <a:fld id="{19D5A695-5240-47A0-8B1A-81884B776A59}" type="slidenum">
              <a:rPr lang="en-US"/>
              <a:pPr>
                <a:spcAft>
                  <a:spcPts val="600"/>
                </a:spcAft>
                <a:defRPr/>
              </a:pPr>
              <a:t>19</a:t>
            </a:fld>
            <a:endParaRPr lang="en-US" dirty="0"/>
          </a:p>
        </p:txBody>
      </p:sp>
      <p:sp>
        <p:nvSpPr>
          <p:cNvPr id="10" name="ZoneTexte 9">
            <a:extLst>
              <a:ext uri="{FF2B5EF4-FFF2-40B4-BE49-F238E27FC236}">
                <a16:creationId xmlns:a16="http://schemas.microsoft.com/office/drawing/2014/main" id="{840A0126-95B3-4A43-971E-76BA835B3057}"/>
              </a:ext>
            </a:extLst>
          </p:cNvPr>
          <p:cNvSpPr txBox="1"/>
          <p:nvPr/>
        </p:nvSpPr>
        <p:spPr>
          <a:xfrm>
            <a:off x="643467" y="321735"/>
            <a:ext cx="10905066" cy="491652"/>
          </a:xfrm>
          <a:prstGeom prst="rect">
            <a:avLst/>
          </a:prstGeom>
        </p:spPr>
        <p:txBody>
          <a:bodyPr vert="horz" lIns="91440" tIns="45720" rIns="91440" bIns="45720" rtlCol="0" anchor="ctr">
            <a:normAutofit fontScale="92500" lnSpcReduction="20000"/>
          </a:bodyPr>
          <a:lstStyle/>
          <a:p>
            <a:pPr>
              <a:lnSpc>
                <a:spcPct val="90000"/>
              </a:lnSpc>
              <a:spcBef>
                <a:spcPct val="0"/>
              </a:spcBef>
              <a:spcAft>
                <a:spcPts val="1000"/>
              </a:spcAft>
              <a:tabLst>
                <a:tab pos="466725" algn="l"/>
                <a:tab pos="723900" algn="l"/>
              </a:tabLst>
            </a:pPr>
            <a:endParaRPr lang="en-US" sz="3600" b="1" dirty="0">
              <a:latin typeface="+mj-lt"/>
              <a:ea typeface="+mj-ea"/>
              <a:cs typeface="+mj-cs"/>
            </a:endParaRPr>
          </a:p>
        </p:txBody>
      </p:sp>
      <p:sp>
        <p:nvSpPr>
          <p:cNvPr id="9" name="ZoneTexte 8">
            <a:extLst>
              <a:ext uri="{FF2B5EF4-FFF2-40B4-BE49-F238E27FC236}">
                <a16:creationId xmlns:a16="http://schemas.microsoft.com/office/drawing/2014/main" id="{24BDE4A0-38A1-2464-FCC3-8AAF99F74121}"/>
              </a:ext>
            </a:extLst>
          </p:cNvPr>
          <p:cNvSpPr txBox="1"/>
          <p:nvPr/>
        </p:nvSpPr>
        <p:spPr>
          <a:xfrm>
            <a:off x="797280" y="495657"/>
            <a:ext cx="10755591" cy="5247590"/>
          </a:xfrm>
          <a:prstGeom prst="rect">
            <a:avLst/>
          </a:prstGeom>
          <a:noFill/>
        </p:spPr>
        <p:txBody>
          <a:bodyPr wrap="square">
            <a:spAutoFit/>
          </a:bodyPr>
          <a:lstStyle/>
          <a:p>
            <a:r>
              <a:rPr lang="fr-FR" sz="2400" dirty="0">
                <a:solidFill>
                  <a:srgbClr val="000000"/>
                </a:solidFill>
                <a:latin typeface="+mj-lt"/>
              </a:rPr>
              <a:t>ORIENTATION BUDGETAIRES POUR 2025 </a:t>
            </a:r>
          </a:p>
          <a:p>
            <a:endParaRPr lang="fr-FR" sz="1100" dirty="0">
              <a:solidFill>
                <a:srgbClr val="000000"/>
              </a:solidFill>
              <a:latin typeface="+mj-lt"/>
            </a:endParaRPr>
          </a:p>
          <a:p>
            <a:r>
              <a:rPr lang="fr-FR" sz="1200" dirty="0">
                <a:solidFill>
                  <a:srgbClr val="000000"/>
                </a:solidFill>
              </a:rPr>
              <a:t>L’année 2025 sera marqué par l’intégration au budget ville du budget annexe Centre Sociale la Florentine.</a:t>
            </a:r>
          </a:p>
          <a:p>
            <a:endParaRPr lang="fr-FR" sz="1200" b="1" i="1" u="sng" dirty="0">
              <a:solidFill>
                <a:srgbClr val="000000"/>
              </a:solidFill>
            </a:endParaRPr>
          </a:p>
          <a:p>
            <a:r>
              <a:rPr lang="fr-FR" sz="1200" b="1" i="1" u="sng" dirty="0">
                <a:solidFill>
                  <a:srgbClr val="000000"/>
                </a:solidFill>
              </a:rPr>
              <a:t>Pour les dépenses de fonctionnement :</a:t>
            </a:r>
          </a:p>
          <a:p>
            <a:endParaRPr lang="fr-FR" sz="1200" b="1" i="1" u="sng" dirty="0">
              <a:solidFill>
                <a:srgbClr val="000000"/>
              </a:solidFill>
            </a:endParaRPr>
          </a:p>
          <a:p>
            <a:pPr marL="685800" lvl="1" indent="-228600">
              <a:buAutoNum type="arabicPeriod"/>
            </a:pPr>
            <a:r>
              <a:rPr lang="fr-FR" sz="1200" i="1" u="sng" dirty="0">
                <a:solidFill>
                  <a:srgbClr val="000000"/>
                </a:solidFill>
              </a:rPr>
              <a:t>Charges à caractère général</a:t>
            </a:r>
          </a:p>
          <a:p>
            <a:pPr marL="228600" indent="-228600">
              <a:buAutoNum type="arabicPeriod"/>
            </a:pPr>
            <a:endParaRPr lang="fr-FR" sz="1200" dirty="0">
              <a:solidFill>
                <a:srgbClr val="000000"/>
              </a:solidFill>
            </a:endParaRPr>
          </a:p>
          <a:p>
            <a:r>
              <a:rPr lang="fr-FR" sz="1200" dirty="0">
                <a:solidFill>
                  <a:srgbClr val="000000"/>
                </a:solidFill>
              </a:rPr>
              <a:t>Dans la projection 2025 des charges à caractère général, nous observons une légère augmentation liée à différent poste comme les assurances , les actualisations de prix des différents marchés.  </a:t>
            </a:r>
          </a:p>
          <a:p>
            <a:endParaRPr lang="fr-FR" sz="1200" dirty="0">
              <a:solidFill>
                <a:srgbClr val="000000"/>
              </a:solidFill>
            </a:endParaRPr>
          </a:p>
          <a:p>
            <a:pPr lvl="1"/>
            <a:r>
              <a:rPr lang="fr-FR" sz="1200" dirty="0">
                <a:solidFill>
                  <a:srgbClr val="000000"/>
                </a:solidFill>
              </a:rPr>
              <a:t>2.   </a:t>
            </a:r>
            <a:r>
              <a:rPr lang="fr-FR" sz="1200" i="1" u="sng" dirty="0">
                <a:solidFill>
                  <a:srgbClr val="000000"/>
                </a:solidFill>
              </a:rPr>
              <a:t>Charges de personnel </a:t>
            </a:r>
          </a:p>
          <a:p>
            <a:endParaRPr lang="fr-FR" sz="1200" b="1" dirty="0">
              <a:solidFill>
                <a:srgbClr val="000000"/>
              </a:solidFill>
              <a:highlight>
                <a:srgbClr val="FFFF00"/>
              </a:highlight>
            </a:endParaRPr>
          </a:p>
          <a:p>
            <a:r>
              <a:rPr lang="fr-FR" sz="1200" dirty="0">
                <a:solidFill>
                  <a:srgbClr val="000000"/>
                </a:solidFill>
              </a:rPr>
              <a:t>Les charges de personnel sont également en augmentation. En effet le budget 2025 devra intégrer l’augmentation de la CNRACL , de l’assurance statutaire et des passages en longue maladie de certains agents. Il est rappelé que ces mesures décidées par le gouvernement ne feront pas l’objet de compensations à destination des collectivités. </a:t>
            </a:r>
          </a:p>
          <a:p>
            <a:endParaRPr lang="fr-FR" sz="1200" dirty="0">
              <a:solidFill>
                <a:srgbClr val="000000"/>
              </a:solidFill>
            </a:endParaRPr>
          </a:p>
          <a:p>
            <a:pPr lvl="1"/>
            <a:r>
              <a:rPr lang="fr-FR" sz="1200" dirty="0">
                <a:solidFill>
                  <a:srgbClr val="000000"/>
                </a:solidFill>
              </a:rPr>
              <a:t>3. </a:t>
            </a:r>
            <a:r>
              <a:rPr lang="fr-FR" sz="1200" i="1" u="sng" dirty="0">
                <a:solidFill>
                  <a:srgbClr val="000000"/>
                </a:solidFill>
              </a:rPr>
              <a:t> Les autres charges de gestion courante</a:t>
            </a:r>
          </a:p>
          <a:p>
            <a:pPr lvl="1"/>
            <a:endParaRPr lang="fr-FR" sz="1200" dirty="0">
              <a:solidFill>
                <a:srgbClr val="000000"/>
              </a:solidFill>
            </a:endParaRPr>
          </a:p>
          <a:p>
            <a:r>
              <a:rPr lang="fr-FR" sz="1200" dirty="0">
                <a:solidFill>
                  <a:srgbClr val="000000"/>
                </a:solidFill>
              </a:rPr>
              <a:t>Les subventions versées seront maîtrisées et les dépenses de gestion courante optimisées.</a:t>
            </a:r>
          </a:p>
          <a:p>
            <a:endParaRPr lang="fr-FR" sz="1200" dirty="0">
              <a:solidFill>
                <a:srgbClr val="000000"/>
              </a:solidFill>
            </a:endParaRPr>
          </a:p>
          <a:p>
            <a:pPr lvl="1"/>
            <a:r>
              <a:rPr lang="fr-FR" sz="1200" dirty="0">
                <a:solidFill>
                  <a:srgbClr val="000000"/>
                </a:solidFill>
              </a:rPr>
              <a:t>4.  </a:t>
            </a:r>
            <a:r>
              <a:rPr lang="fr-FR" sz="1200" i="1" u="sng" dirty="0">
                <a:solidFill>
                  <a:srgbClr val="000000"/>
                </a:solidFill>
              </a:rPr>
              <a:t>Les charges financières </a:t>
            </a:r>
          </a:p>
          <a:p>
            <a:endParaRPr lang="fr-FR" sz="1200" i="1" u="sng" dirty="0">
              <a:solidFill>
                <a:srgbClr val="000000"/>
              </a:solidFill>
            </a:endParaRPr>
          </a:p>
          <a:p>
            <a:r>
              <a:rPr lang="fr-FR" sz="1200" dirty="0">
                <a:solidFill>
                  <a:srgbClr val="000000"/>
                </a:solidFill>
              </a:rPr>
              <a:t>Dans ce chapitre nous retrouvons le remboursement des intérêts de la dette. La dette de la commune étant vieillissante , le montant des intérêts est en diminution.</a:t>
            </a:r>
          </a:p>
          <a:p>
            <a:endParaRPr lang="fr-FR" sz="1200" dirty="0">
              <a:solidFill>
                <a:srgbClr val="000000"/>
              </a:solidFill>
              <a:highlight>
                <a:srgbClr val="FFFF00"/>
              </a:highlight>
            </a:endParaRPr>
          </a:p>
          <a:p>
            <a:endParaRPr lang="fr-FR" sz="1200" dirty="0">
              <a:solidFill>
                <a:srgbClr val="000000"/>
              </a:solidFill>
              <a:highlight>
                <a:srgbClr val="FFFF00"/>
              </a:highlight>
            </a:endParaRPr>
          </a:p>
          <a:p>
            <a:endParaRPr lang="fr-FR" sz="1200" dirty="0">
              <a:solidFill>
                <a:srgbClr val="000000"/>
              </a:solidFill>
              <a:latin typeface="Calibri Light" panose="020F0302020204030204" pitchFamily="34" charset="0"/>
            </a:endParaRPr>
          </a:p>
        </p:txBody>
      </p:sp>
      <p:pic>
        <p:nvPicPr>
          <p:cNvPr id="4" name="Image 3">
            <a:hlinkClick r:id="rId3"/>
            <a:extLst>
              <a:ext uri="{FF2B5EF4-FFF2-40B4-BE49-F238E27FC236}">
                <a16:creationId xmlns:a16="http://schemas.microsoft.com/office/drawing/2014/main" id="{6F34A6D1-435C-86A2-E84E-66A22AC3F0F4}"/>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24423" y="6239897"/>
            <a:ext cx="2127858" cy="359340"/>
          </a:xfrm>
          <a:prstGeom prst="rect">
            <a:avLst/>
          </a:prstGeom>
          <a:noFill/>
          <a:ln>
            <a:noFill/>
          </a:ln>
        </p:spPr>
      </p:pic>
    </p:spTree>
    <p:extLst>
      <p:ext uri="{BB962C8B-B14F-4D97-AF65-F5344CB8AC3E}">
        <p14:creationId xmlns:p14="http://schemas.microsoft.com/office/powerpoint/2010/main" val="4156816161"/>
      </p:ext>
    </p:extLst>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oneTexte 5">
            <a:extLst>
              <a:ext uri="{FF2B5EF4-FFF2-40B4-BE49-F238E27FC236}">
                <a16:creationId xmlns:a16="http://schemas.microsoft.com/office/drawing/2014/main" id="{7C0AFB60-4F39-8E4F-BD75-F4D6BF68128C}"/>
              </a:ext>
            </a:extLst>
          </p:cNvPr>
          <p:cNvSpPr txBox="1"/>
          <p:nvPr/>
        </p:nvSpPr>
        <p:spPr>
          <a:xfrm>
            <a:off x="424423" y="138829"/>
            <a:ext cx="10905066" cy="491652"/>
          </a:xfrm>
          <a:prstGeom prst="rect">
            <a:avLst/>
          </a:prstGeom>
        </p:spPr>
        <p:txBody>
          <a:bodyPr vert="horz" lIns="91440" tIns="45720" rIns="91440" bIns="45720" rtlCol="0" anchor="ctr">
            <a:normAutofit fontScale="92500" lnSpcReduction="10000"/>
          </a:bodyPr>
          <a:lstStyle/>
          <a:p>
            <a:pPr>
              <a:lnSpc>
                <a:spcPct val="90000"/>
              </a:lnSpc>
              <a:spcBef>
                <a:spcPct val="0"/>
              </a:spcBef>
              <a:spcAft>
                <a:spcPts val="1000"/>
              </a:spcAft>
              <a:tabLst>
                <a:tab pos="466725" algn="l"/>
                <a:tab pos="723900" algn="l"/>
              </a:tabLst>
            </a:pPr>
            <a:r>
              <a:rPr lang="en-US" sz="3200" b="1" dirty="0">
                <a:effectLst/>
                <a:latin typeface="+mj-lt"/>
                <a:ea typeface="+mj-ea"/>
                <a:cs typeface="+mj-cs"/>
              </a:rPr>
              <a:t>SOMMAIRE</a:t>
            </a:r>
          </a:p>
        </p:txBody>
      </p:sp>
      <p:sp>
        <p:nvSpPr>
          <p:cNvPr id="5" name="ZoneTexte 4">
            <a:extLst>
              <a:ext uri="{FF2B5EF4-FFF2-40B4-BE49-F238E27FC236}">
                <a16:creationId xmlns:a16="http://schemas.microsoft.com/office/drawing/2014/main" id="{226A9B0C-4C90-8CB1-F76E-31437F9AF26E}"/>
              </a:ext>
            </a:extLst>
          </p:cNvPr>
          <p:cNvSpPr txBox="1"/>
          <p:nvPr/>
        </p:nvSpPr>
        <p:spPr>
          <a:xfrm>
            <a:off x="424423" y="1042691"/>
            <a:ext cx="11619552" cy="4489238"/>
          </a:xfrm>
          <a:prstGeom prst="rect">
            <a:avLst/>
          </a:prstGeom>
        </p:spPr>
        <p:txBody>
          <a:bodyPr vert="horz" lIns="91440" tIns="45720" rIns="91440" bIns="45720" rtlCol="0">
            <a:noAutofit/>
          </a:bodyPr>
          <a:lstStyle/>
          <a:p>
            <a:pPr>
              <a:lnSpc>
                <a:spcPct val="115000"/>
              </a:lnSpc>
              <a:spcAft>
                <a:spcPts val="1000"/>
              </a:spcAft>
            </a:pPr>
            <a:r>
              <a:rPr lang="fr-FR" sz="1800" b="1" dirty="0">
                <a:solidFill>
                  <a:srgbClr val="EE1D25"/>
                </a:solidFill>
                <a:effectLst/>
                <a:latin typeface="Arial" panose="020B0604020202020204" pitchFamily="34" charset="0"/>
                <a:ea typeface="Calibri" panose="020F0502020204030204" pitchFamily="34" charset="0"/>
                <a:cs typeface="font478"/>
              </a:rPr>
              <a:t>►</a:t>
            </a:r>
            <a:r>
              <a:rPr lang="fr-FR" sz="1800" b="1" dirty="0">
                <a:solidFill>
                  <a:srgbClr val="EE1D25"/>
                </a:solidFill>
                <a:effectLst/>
                <a:latin typeface="Calibri Light" panose="020F0302020204030204" pitchFamily="34" charset="0"/>
                <a:ea typeface="Calibri" panose="020F0502020204030204" pitchFamily="34" charset="0"/>
                <a:cs typeface="CenturyGothic"/>
              </a:rPr>
              <a:t> 1. Rétrospective 2019-2024</a:t>
            </a:r>
            <a:endParaRPr lang="fr-FR" sz="1800" dirty="0">
              <a:solidFill>
                <a:srgbClr val="EE1D25"/>
              </a:solidFill>
              <a:effectLst/>
              <a:latin typeface="Calibri" panose="020F0502020204030204" pitchFamily="34" charset="0"/>
              <a:ea typeface="Calibri" panose="020F0502020204030204" pitchFamily="34" charset="0"/>
              <a:cs typeface="font478"/>
            </a:endParaRPr>
          </a:p>
          <a:p>
            <a:pPr>
              <a:lnSpc>
                <a:spcPct val="115000"/>
              </a:lnSpc>
              <a:spcAft>
                <a:spcPts val="1000"/>
              </a:spcAft>
            </a:pPr>
            <a:r>
              <a:rPr lang="fr-FR" sz="1800" dirty="0">
                <a:solidFill>
                  <a:srgbClr val="008080"/>
                </a:solidFill>
                <a:effectLst/>
                <a:latin typeface="Calibri Light" panose="020F0302020204030204" pitchFamily="34" charset="0"/>
                <a:ea typeface="Calibri" panose="020F0502020204030204" pitchFamily="34" charset="0"/>
                <a:cs typeface="CenturyGothic"/>
              </a:rPr>
              <a:t> </a:t>
            </a:r>
            <a:r>
              <a:rPr lang="fr-FR" sz="1200" dirty="0">
                <a:latin typeface="Calibri Light" panose="020F0302020204030204" pitchFamily="34" charset="0"/>
              </a:rPr>
              <a:t>1.1 – Evolution des recettes de fonctionnement</a:t>
            </a:r>
          </a:p>
          <a:p>
            <a:pPr>
              <a:lnSpc>
                <a:spcPct val="115000"/>
              </a:lnSpc>
              <a:spcAft>
                <a:spcPts val="1000"/>
              </a:spcAft>
            </a:pPr>
            <a:r>
              <a:rPr lang="fr-FR" sz="1200" dirty="0">
                <a:latin typeface="Calibri Light" panose="020F0302020204030204" pitchFamily="34" charset="0"/>
              </a:rPr>
              <a:t> 1.2 – Evolution des dépenses de fonctionnement</a:t>
            </a:r>
          </a:p>
          <a:p>
            <a:pPr>
              <a:lnSpc>
                <a:spcPct val="115000"/>
              </a:lnSpc>
              <a:spcAft>
                <a:spcPts val="1000"/>
              </a:spcAft>
            </a:pPr>
            <a:r>
              <a:rPr lang="fr-FR" sz="1200" dirty="0">
                <a:latin typeface="Calibri Light" panose="020F0302020204030204" pitchFamily="34" charset="0"/>
              </a:rPr>
              <a:t> 1.3 – Les Investissements réalisés  </a:t>
            </a:r>
          </a:p>
          <a:p>
            <a:pPr>
              <a:lnSpc>
                <a:spcPct val="115000"/>
              </a:lnSpc>
              <a:spcAft>
                <a:spcPts val="1000"/>
              </a:spcAft>
            </a:pPr>
            <a:r>
              <a:rPr lang="fr-FR" sz="1200" dirty="0">
                <a:latin typeface="Calibri Light" panose="020F0302020204030204" pitchFamily="34" charset="0"/>
              </a:rPr>
              <a:t> 1.4 – La dette </a:t>
            </a:r>
          </a:p>
          <a:p>
            <a:pPr>
              <a:lnSpc>
                <a:spcPct val="115000"/>
              </a:lnSpc>
              <a:spcAft>
                <a:spcPts val="1000"/>
              </a:spcAft>
            </a:pPr>
            <a:r>
              <a:rPr lang="fr-FR" sz="1800" b="1" dirty="0">
                <a:solidFill>
                  <a:srgbClr val="E6DB00"/>
                </a:solidFill>
                <a:effectLst/>
                <a:latin typeface="Arial" panose="020B0604020202020204" pitchFamily="34" charset="0"/>
                <a:ea typeface="Calibri" panose="020F0502020204030204" pitchFamily="34" charset="0"/>
                <a:cs typeface="font478"/>
              </a:rPr>
              <a:t>►</a:t>
            </a:r>
            <a:r>
              <a:rPr lang="fr-FR" sz="1800" b="1" dirty="0">
                <a:solidFill>
                  <a:srgbClr val="E6DB00"/>
                </a:solidFill>
                <a:effectLst/>
                <a:latin typeface="Calibri Light" panose="020F0302020204030204" pitchFamily="34" charset="0"/>
                <a:ea typeface="Calibri" panose="020F0502020204030204" pitchFamily="34" charset="0"/>
                <a:cs typeface="CenturyGothic"/>
              </a:rPr>
              <a:t> 2. Les perspectives 2025</a:t>
            </a:r>
            <a:endParaRPr lang="fr-FR" sz="1800" b="1" dirty="0">
              <a:solidFill>
                <a:srgbClr val="E6DB00"/>
              </a:solidFill>
              <a:effectLst/>
              <a:latin typeface="Calibri" panose="020F0502020204030204" pitchFamily="34" charset="0"/>
              <a:ea typeface="Calibri" panose="020F0502020204030204" pitchFamily="34" charset="0"/>
              <a:cs typeface="font478"/>
            </a:endParaRPr>
          </a:p>
          <a:p>
            <a:pPr>
              <a:lnSpc>
                <a:spcPct val="115000"/>
              </a:lnSpc>
              <a:spcAft>
                <a:spcPts val="1000"/>
              </a:spcAft>
            </a:pPr>
            <a:r>
              <a:rPr lang="fr-FR" sz="1800" dirty="0">
                <a:solidFill>
                  <a:srgbClr val="008080"/>
                </a:solidFill>
                <a:effectLst/>
                <a:latin typeface="Calibri Light" panose="020F0302020204030204" pitchFamily="34" charset="0"/>
                <a:ea typeface="Calibri" panose="020F0502020204030204" pitchFamily="34" charset="0"/>
                <a:cs typeface="CenturyGothic"/>
              </a:rPr>
              <a:t> </a:t>
            </a:r>
            <a:r>
              <a:rPr lang="fr-FR" sz="1200" dirty="0">
                <a:latin typeface="Calibri Light" panose="020F0302020204030204" pitchFamily="34" charset="0"/>
              </a:rPr>
              <a:t>2.1 – Contexte national : Le projet de Loi de Finances Publiques pour 2025 </a:t>
            </a:r>
          </a:p>
          <a:p>
            <a:pPr>
              <a:lnSpc>
                <a:spcPct val="115000"/>
              </a:lnSpc>
              <a:spcAft>
                <a:spcPts val="1000"/>
              </a:spcAft>
            </a:pPr>
            <a:r>
              <a:rPr lang="fr-FR" sz="1200" dirty="0">
                <a:latin typeface="Calibri Light" panose="020F0302020204030204" pitchFamily="34" charset="0"/>
              </a:rPr>
              <a:t> 2.2 –Zoom sur le BP 2025</a:t>
            </a:r>
          </a:p>
          <a:p>
            <a:pPr>
              <a:lnSpc>
                <a:spcPct val="115000"/>
              </a:lnSpc>
              <a:spcAft>
                <a:spcPts val="1000"/>
              </a:spcAft>
            </a:pPr>
            <a:r>
              <a:rPr lang="fr-FR" sz="1800" b="1" dirty="0">
                <a:solidFill>
                  <a:srgbClr val="00A651"/>
                </a:solidFill>
                <a:effectLst/>
                <a:latin typeface="Arial" panose="020B0604020202020204" pitchFamily="34" charset="0"/>
                <a:ea typeface="Calibri" panose="020F0502020204030204" pitchFamily="34" charset="0"/>
                <a:cs typeface="font478"/>
              </a:rPr>
              <a:t>►</a:t>
            </a:r>
            <a:r>
              <a:rPr lang="fr-FR" sz="1800" b="1" dirty="0">
                <a:solidFill>
                  <a:srgbClr val="00A651"/>
                </a:solidFill>
                <a:effectLst/>
                <a:latin typeface="Calibri Light" panose="020F0302020204030204" pitchFamily="34" charset="0"/>
                <a:ea typeface="Calibri" panose="020F0502020204030204" pitchFamily="34" charset="0"/>
                <a:cs typeface="CenturyGothic"/>
              </a:rPr>
              <a:t> 3. Les budgets annexes Bâtiment florentine</a:t>
            </a:r>
            <a:endParaRPr lang="fr-FR" sz="1800" dirty="0">
              <a:solidFill>
                <a:srgbClr val="00A651"/>
              </a:solidFill>
              <a:effectLst/>
              <a:latin typeface="Calibri" panose="020F0502020204030204" pitchFamily="34" charset="0"/>
              <a:ea typeface="Calibri" panose="020F0502020204030204" pitchFamily="34" charset="0"/>
              <a:cs typeface="font478"/>
            </a:endParaRPr>
          </a:p>
          <a:p>
            <a:pPr>
              <a:lnSpc>
                <a:spcPct val="115000"/>
              </a:lnSpc>
              <a:spcAft>
                <a:spcPts val="1000"/>
              </a:spcAft>
            </a:pPr>
            <a:endParaRPr lang="fr-FR" sz="1800" dirty="0">
              <a:solidFill>
                <a:srgbClr val="000000"/>
              </a:solidFill>
              <a:effectLst/>
              <a:latin typeface="Calibri Light" panose="020F0302020204030204" pitchFamily="34" charset="0"/>
              <a:ea typeface="Calibri" panose="020F0502020204030204" pitchFamily="34" charset="0"/>
              <a:cs typeface="CenturyGothic"/>
            </a:endParaRPr>
          </a:p>
        </p:txBody>
      </p:sp>
      <p:sp>
        <p:nvSpPr>
          <p:cNvPr id="2" name="Espace réservé du numéro de diapositive 1">
            <a:extLst>
              <a:ext uri="{FF2B5EF4-FFF2-40B4-BE49-F238E27FC236}">
                <a16:creationId xmlns:a16="http://schemas.microsoft.com/office/drawing/2014/main" id="{A8905599-C9D8-4185-9FBE-85D3C805FE77}"/>
              </a:ext>
            </a:extLst>
          </p:cNvPr>
          <p:cNvSpPr>
            <a:spLocks noGrp="1"/>
          </p:cNvSpPr>
          <p:nvPr>
            <p:ph type="sldNum" sz="quarter" idx="12"/>
          </p:nvPr>
        </p:nvSpPr>
        <p:spPr>
          <a:xfrm>
            <a:off x="8805333" y="6356350"/>
            <a:ext cx="2743200" cy="365125"/>
          </a:xfrm>
        </p:spPr>
        <p:txBody>
          <a:bodyPr vert="horz" lIns="91440" tIns="45720" rIns="91440" bIns="45720" rtlCol="0" anchor="ctr">
            <a:normAutofit/>
          </a:bodyPr>
          <a:lstStyle/>
          <a:p>
            <a:pPr>
              <a:spcAft>
                <a:spcPts val="600"/>
              </a:spcAft>
              <a:defRPr/>
            </a:pPr>
            <a:fld id="{19D5A695-5240-47A0-8B1A-81884B776A59}" type="slidenum">
              <a:rPr lang="en-US" smtClean="0"/>
              <a:pPr>
                <a:spcAft>
                  <a:spcPts val="600"/>
                </a:spcAft>
                <a:defRPr/>
              </a:pPr>
              <a:t>2</a:t>
            </a:fld>
            <a:endParaRPr lang="en-US" dirty="0"/>
          </a:p>
        </p:txBody>
      </p:sp>
      <p:pic>
        <p:nvPicPr>
          <p:cNvPr id="4" name="Image 3">
            <a:hlinkClick r:id="rId3"/>
            <a:extLst>
              <a:ext uri="{FF2B5EF4-FFF2-40B4-BE49-F238E27FC236}">
                <a16:creationId xmlns:a16="http://schemas.microsoft.com/office/drawing/2014/main" id="{CE7646D2-5BE8-AE53-6626-EA38DC50864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24423" y="6234112"/>
            <a:ext cx="2162113" cy="365125"/>
          </a:xfrm>
          <a:prstGeom prst="rect">
            <a:avLst/>
          </a:prstGeom>
          <a:noFill/>
          <a:ln>
            <a:noFill/>
          </a:ln>
        </p:spPr>
      </p:pic>
    </p:spTree>
    <p:extLst>
      <p:ext uri="{BB962C8B-B14F-4D97-AF65-F5344CB8AC3E}">
        <p14:creationId xmlns:p14="http://schemas.microsoft.com/office/powerpoint/2010/main" val="1755134353"/>
      </p:ext>
    </p:extLst>
  </p:cSld>
  <p:clrMapOvr>
    <a:masterClrMapping/>
  </p:clrMapOvr>
  <p:transition spd="slow">
    <p:push dir="u"/>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A8905599-C9D8-4185-9FBE-85D3C805FE77}"/>
              </a:ext>
            </a:extLst>
          </p:cNvPr>
          <p:cNvSpPr>
            <a:spLocks noGrp="1"/>
          </p:cNvSpPr>
          <p:nvPr>
            <p:ph type="sldNum" sz="quarter" idx="12"/>
          </p:nvPr>
        </p:nvSpPr>
        <p:spPr>
          <a:xfrm>
            <a:off x="8805333" y="6356350"/>
            <a:ext cx="2743200" cy="365125"/>
          </a:xfrm>
        </p:spPr>
        <p:txBody>
          <a:bodyPr vert="horz" lIns="91440" tIns="45720" rIns="91440" bIns="45720" rtlCol="0" anchor="ctr">
            <a:normAutofit/>
          </a:bodyPr>
          <a:lstStyle/>
          <a:p>
            <a:pPr>
              <a:spcAft>
                <a:spcPts val="600"/>
              </a:spcAft>
              <a:defRPr/>
            </a:pPr>
            <a:fld id="{19D5A695-5240-47A0-8B1A-81884B776A59}" type="slidenum">
              <a:rPr lang="en-US"/>
              <a:pPr>
                <a:spcAft>
                  <a:spcPts val="600"/>
                </a:spcAft>
                <a:defRPr/>
              </a:pPr>
              <a:t>20</a:t>
            </a:fld>
            <a:endParaRPr lang="en-US" dirty="0"/>
          </a:p>
        </p:txBody>
      </p:sp>
      <p:sp>
        <p:nvSpPr>
          <p:cNvPr id="10" name="ZoneTexte 9">
            <a:extLst>
              <a:ext uri="{FF2B5EF4-FFF2-40B4-BE49-F238E27FC236}">
                <a16:creationId xmlns:a16="http://schemas.microsoft.com/office/drawing/2014/main" id="{840A0126-95B3-4A43-971E-76BA835B3057}"/>
              </a:ext>
            </a:extLst>
          </p:cNvPr>
          <p:cNvSpPr txBox="1"/>
          <p:nvPr/>
        </p:nvSpPr>
        <p:spPr>
          <a:xfrm>
            <a:off x="643467" y="321735"/>
            <a:ext cx="10905066" cy="491652"/>
          </a:xfrm>
          <a:prstGeom prst="rect">
            <a:avLst/>
          </a:prstGeom>
        </p:spPr>
        <p:txBody>
          <a:bodyPr vert="horz" lIns="91440" tIns="45720" rIns="91440" bIns="45720" rtlCol="0" anchor="ctr">
            <a:normAutofit fontScale="92500" lnSpcReduction="20000"/>
          </a:bodyPr>
          <a:lstStyle/>
          <a:p>
            <a:pPr>
              <a:lnSpc>
                <a:spcPct val="90000"/>
              </a:lnSpc>
              <a:spcBef>
                <a:spcPct val="0"/>
              </a:spcBef>
              <a:spcAft>
                <a:spcPts val="1000"/>
              </a:spcAft>
              <a:tabLst>
                <a:tab pos="466725" algn="l"/>
                <a:tab pos="723900" algn="l"/>
              </a:tabLst>
            </a:pPr>
            <a:endParaRPr lang="en-US" sz="3600" b="1" dirty="0">
              <a:latin typeface="+mj-lt"/>
              <a:ea typeface="+mj-ea"/>
              <a:cs typeface="+mj-cs"/>
            </a:endParaRPr>
          </a:p>
        </p:txBody>
      </p:sp>
      <p:sp>
        <p:nvSpPr>
          <p:cNvPr id="9" name="ZoneTexte 8">
            <a:extLst>
              <a:ext uri="{FF2B5EF4-FFF2-40B4-BE49-F238E27FC236}">
                <a16:creationId xmlns:a16="http://schemas.microsoft.com/office/drawing/2014/main" id="{24BDE4A0-38A1-2464-FCC3-8AAF99F74121}"/>
              </a:ext>
            </a:extLst>
          </p:cNvPr>
          <p:cNvSpPr txBox="1"/>
          <p:nvPr/>
        </p:nvSpPr>
        <p:spPr>
          <a:xfrm>
            <a:off x="522073" y="504535"/>
            <a:ext cx="11240840" cy="5801588"/>
          </a:xfrm>
          <a:prstGeom prst="rect">
            <a:avLst/>
          </a:prstGeom>
          <a:noFill/>
        </p:spPr>
        <p:txBody>
          <a:bodyPr wrap="square">
            <a:spAutoFit/>
          </a:bodyPr>
          <a:lstStyle/>
          <a:p>
            <a:r>
              <a:rPr lang="fr-FR" sz="2400" dirty="0">
                <a:solidFill>
                  <a:srgbClr val="000000"/>
                </a:solidFill>
                <a:latin typeface="+mj-lt"/>
              </a:rPr>
              <a:t>ORIENTATION BUDGETAIRES POUR 2025 </a:t>
            </a:r>
          </a:p>
          <a:p>
            <a:endParaRPr lang="fr-FR" sz="1100" dirty="0">
              <a:solidFill>
                <a:srgbClr val="000000"/>
              </a:solidFill>
              <a:latin typeface="+mj-lt"/>
            </a:endParaRPr>
          </a:p>
          <a:p>
            <a:r>
              <a:rPr lang="fr-FR" sz="1200" b="1" i="1" u="sng" dirty="0">
                <a:solidFill>
                  <a:srgbClr val="000000"/>
                </a:solidFill>
              </a:rPr>
              <a:t>Pour les recettes de fonctionnement :</a:t>
            </a:r>
          </a:p>
          <a:p>
            <a:endParaRPr lang="fr-FR" sz="1200" dirty="0">
              <a:solidFill>
                <a:srgbClr val="000000"/>
              </a:solidFill>
            </a:endParaRPr>
          </a:p>
          <a:p>
            <a:pPr marL="685800" lvl="1" indent="-228600">
              <a:buAutoNum type="arabicPeriod"/>
            </a:pPr>
            <a:r>
              <a:rPr lang="fr-FR" sz="1200" i="1" u="sng" dirty="0">
                <a:solidFill>
                  <a:srgbClr val="000000"/>
                </a:solidFill>
              </a:rPr>
              <a:t>Les atténuations de charges </a:t>
            </a:r>
          </a:p>
          <a:p>
            <a:pPr marL="685800" lvl="1" indent="-228600">
              <a:buAutoNum type="arabicPeriod"/>
            </a:pPr>
            <a:endParaRPr lang="fr-FR" sz="1200" i="1" u="sng" dirty="0">
              <a:solidFill>
                <a:srgbClr val="000000"/>
              </a:solidFill>
            </a:endParaRPr>
          </a:p>
          <a:p>
            <a:pPr marL="0" lvl="1"/>
            <a:r>
              <a:rPr lang="fr-FR" sz="1200" dirty="0">
                <a:solidFill>
                  <a:srgbClr val="000000"/>
                </a:solidFill>
              </a:rPr>
              <a:t>Les remboursements d’indemnités journalières évoluent selon les arrêts maladie et les passages en longue maladie. </a:t>
            </a:r>
            <a:endParaRPr lang="fr-FR" sz="1200" i="1" u="sng" dirty="0">
              <a:solidFill>
                <a:srgbClr val="000000"/>
              </a:solidFill>
            </a:endParaRPr>
          </a:p>
          <a:p>
            <a:pPr marL="228600" indent="-228600">
              <a:buAutoNum type="arabicPeriod"/>
            </a:pPr>
            <a:endParaRPr lang="fr-FR" sz="1200" dirty="0">
              <a:solidFill>
                <a:srgbClr val="000000"/>
              </a:solidFill>
            </a:endParaRPr>
          </a:p>
          <a:p>
            <a:pPr marL="685800" lvl="1" indent="-228600">
              <a:buAutoNum type="arabicPeriod" startAt="2"/>
            </a:pPr>
            <a:r>
              <a:rPr lang="fr-FR" sz="1200" i="1" u="sng" dirty="0">
                <a:solidFill>
                  <a:srgbClr val="000000"/>
                </a:solidFill>
              </a:rPr>
              <a:t>Les produits de service</a:t>
            </a:r>
          </a:p>
          <a:p>
            <a:pPr marL="0" lvl="1"/>
            <a:endParaRPr lang="fr-FR" sz="1200" i="1" u="sng" dirty="0">
              <a:solidFill>
                <a:srgbClr val="000000"/>
              </a:solidFill>
            </a:endParaRPr>
          </a:p>
          <a:p>
            <a:pPr marL="0" lvl="1"/>
            <a:r>
              <a:rPr lang="fr-FR" sz="1200" dirty="0">
                <a:solidFill>
                  <a:srgbClr val="000000"/>
                </a:solidFill>
              </a:rPr>
              <a:t>Nous y retrouvons la participation des familles au frais des prestations crèche et ACM, à la restauration scolaire  ainsi que les entrées aux différents spectacles organiser par la commune. </a:t>
            </a:r>
          </a:p>
          <a:p>
            <a:pPr marL="228600" indent="-228600">
              <a:buAutoNum type="arabicPeriod"/>
            </a:pPr>
            <a:endParaRPr lang="fr-FR" sz="1200" dirty="0">
              <a:solidFill>
                <a:srgbClr val="000000"/>
              </a:solidFill>
            </a:endParaRPr>
          </a:p>
          <a:p>
            <a:pPr lvl="1"/>
            <a:r>
              <a:rPr lang="fr-FR" sz="1200" dirty="0">
                <a:solidFill>
                  <a:srgbClr val="000000"/>
                </a:solidFill>
              </a:rPr>
              <a:t>3.    </a:t>
            </a:r>
            <a:r>
              <a:rPr lang="fr-FR" sz="1200" i="1" u="sng" dirty="0">
                <a:solidFill>
                  <a:srgbClr val="000000"/>
                </a:solidFill>
              </a:rPr>
              <a:t>Les impôts et taxes </a:t>
            </a:r>
          </a:p>
          <a:p>
            <a:pPr marL="228600" indent="-228600">
              <a:buAutoNum type="arabicPeriod"/>
            </a:pPr>
            <a:endParaRPr lang="fr-FR" sz="1200" dirty="0">
              <a:solidFill>
                <a:srgbClr val="000000"/>
              </a:solidFill>
            </a:endParaRPr>
          </a:p>
          <a:p>
            <a:r>
              <a:rPr lang="fr-FR" sz="1200" dirty="0">
                <a:solidFill>
                  <a:srgbClr val="000000"/>
                </a:solidFill>
              </a:rPr>
              <a:t>En matière de fiscalité , si la ville confirme la stabilité de ces taux d’imposition, les bases fiscales augmenteront mécaniquement . Pour l’élaboration de notre budget 2025, nous avons considéré que les bases évoluaient de 2 %. </a:t>
            </a:r>
          </a:p>
          <a:p>
            <a:r>
              <a:rPr lang="fr-FR" sz="1200" dirty="0">
                <a:solidFill>
                  <a:srgbClr val="000000"/>
                </a:solidFill>
              </a:rPr>
              <a:t>Le FNGIR reste identique.</a:t>
            </a:r>
          </a:p>
          <a:p>
            <a:r>
              <a:rPr lang="fr-FR" sz="1200" dirty="0">
                <a:solidFill>
                  <a:srgbClr val="000000"/>
                </a:solidFill>
              </a:rPr>
              <a:t>L’attribution de compensation ainsi que la dotation de solidarité communautaire versées par la Communauté d’Agglomération Maubeuge Val de Sambre sont inchangées .</a:t>
            </a:r>
          </a:p>
          <a:p>
            <a:endParaRPr lang="fr-FR" sz="1200" dirty="0">
              <a:solidFill>
                <a:srgbClr val="000000"/>
              </a:solidFill>
            </a:endParaRPr>
          </a:p>
          <a:p>
            <a:pPr lvl="1"/>
            <a:r>
              <a:rPr lang="fr-FR" sz="1200" dirty="0">
                <a:solidFill>
                  <a:srgbClr val="000000"/>
                </a:solidFill>
              </a:rPr>
              <a:t>4.    </a:t>
            </a:r>
            <a:r>
              <a:rPr lang="fr-FR" sz="1200" i="1" u="sng" dirty="0">
                <a:solidFill>
                  <a:srgbClr val="000000"/>
                </a:solidFill>
              </a:rPr>
              <a:t>Les dotations et participations </a:t>
            </a:r>
          </a:p>
          <a:p>
            <a:pPr lvl="1"/>
            <a:endParaRPr lang="fr-FR" sz="1200" dirty="0">
              <a:solidFill>
                <a:srgbClr val="000000"/>
              </a:solidFill>
            </a:endParaRPr>
          </a:p>
          <a:p>
            <a:r>
              <a:rPr lang="fr-FR" sz="1200" dirty="0">
                <a:solidFill>
                  <a:srgbClr val="000000"/>
                </a:solidFill>
              </a:rPr>
              <a:t>Concernant les dotations attendues par l’Etat (Dotation globale de fonctionnement , Dotation de solidarité Urbaine, Dotation de solidarité rurale,..) , nous avons voulu être prudent et sommes restés sur les montants de 2024. Ainsi que les dotations perçues par la Caf. </a:t>
            </a:r>
          </a:p>
          <a:p>
            <a:endParaRPr lang="fr-FR" sz="1200" dirty="0">
              <a:solidFill>
                <a:srgbClr val="000000"/>
              </a:solidFill>
            </a:endParaRPr>
          </a:p>
          <a:p>
            <a:pPr lvl="1"/>
            <a:r>
              <a:rPr lang="fr-FR" sz="1200" i="1" dirty="0">
                <a:solidFill>
                  <a:srgbClr val="000000"/>
                </a:solidFill>
              </a:rPr>
              <a:t>5.  </a:t>
            </a:r>
            <a:r>
              <a:rPr lang="fr-FR" sz="1200" i="1" u="sng" dirty="0">
                <a:solidFill>
                  <a:srgbClr val="000000"/>
                </a:solidFill>
              </a:rPr>
              <a:t>Autres produits de gestion courante</a:t>
            </a:r>
          </a:p>
          <a:p>
            <a:pPr lvl="1"/>
            <a:endParaRPr lang="fr-FR" sz="1200" dirty="0">
              <a:solidFill>
                <a:srgbClr val="000000"/>
              </a:solidFill>
            </a:endParaRPr>
          </a:p>
          <a:p>
            <a:pPr marL="0" lvl="1"/>
            <a:r>
              <a:rPr lang="fr-FR" sz="1200" dirty="0">
                <a:solidFill>
                  <a:srgbClr val="000000"/>
                </a:solidFill>
              </a:rPr>
              <a:t>Légère diminution des produits de gestion courante ou nous retrouvons les recettes des loyers et des provisions de charges ainsi que le remboursement de la communauté d’agglomération aux charges d’électricité de l’Aiguade . </a:t>
            </a:r>
          </a:p>
          <a:p>
            <a:r>
              <a:rPr lang="fr-FR" sz="1200" dirty="0">
                <a:solidFill>
                  <a:srgbClr val="000000"/>
                </a:solidFill>
                <a:latin typeface="Calibri Light" panose="020F0302020204030204" pitchFamily="34" charset="0"/>
              </a:rPr>
              <a:t> </a:t>
            </a:r>
          </a:p>
        </p:txBody>
      </p:sp>
      <p:pic>
        <p:nvPicPr>
          <p:cNvPr id="7" name="Image 6">
            <a:hlinkClick r:id="rId3"/>
            <a:extLst>
              <a:ext uri="{FF2B5EF4-FFF2-40B4-BE49-F238E27FC236}">
                <a16:creationId xmlns:a16="http://schemas.microsoft.com/office/drawing/2014/main" id="{A83ED420-5BEC-9AF9-06E4-86BCC8FBD492}"/>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24423" y="6302682"/>
            <a:ext cx="1756069" cy="296555"/>
          </a:xfrm>
          <a:prstGeom prst="rect">
            <a:avLst/>
          </a:prstGeom>
          <a:noFill/>
          <a:ln>
            <a:noFill/>
          </a:ln>
        </p:spPr>
      </p:pic>
    </p:spTree>
    <p:extLst>
      <p:ext uri="{BB962C8B-B14F-4D97-AF65-F5344CB8AC3E}">
        <p14:creationId xmlns:p14="http://schemas.microsoft.com/office/powerpoint/2010/main" val="3515091675"/>
      </p:ext>
    </p:extLst>
  </p:cSld>
  <p:clrMapOvr>
    <a:masterClrMapping/>
  </p:clrMapOvr>
  <p:transition spd="slow">
    <p:push dir="u"/>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A8905599-C9D8-4185-9FBE-85D3C805FE77}"/>
              </a:ext>
            </a:extLst>
          </p:cNvPr>
          <p:cNvSpPr>
            <a:spLocks noGrp="1"/>
          </p:cNvSpPr>
          <p:nvPr>
            <p:ph type="sldNum" sz="quarter" idx="12"/>
          </p:nvPr>
        </p:nvSpPr>
        <p:spPr>
          <a:xfrm>
            <a:off x="8805333" y="6356350"/>
            <a:ext cx="2743200" cy="365125"/>
          </a:xfrm>
        </p:spPr>
        <p:txBody>
          <a:bodyPr vert="horz" lIns="91440" tIns="45720" rIns="91440" bIns="45720" rtlCol="0" anchor="ctr">
            <a:normAutofit/>
          </a:bodyPr>
          <a:lstStyle/>
          <a:p>
            <a:pPr>
              <a:spcAft>
                <a:spcPts val="600"/>
              </a:spcAft>
              <a:defRPr/>
            </a:pPr>
            <a:fld id="{19D5A695-5240-47A0-8B1A-81884B776A59}" type="slidenum">
              <a:rPr lang="en-US" smtClean="0"/>
              <a:pPr>
                <a:spcAft>
                  <a:spcPts val="600"/>
                </a:spcAft>
                <a:defRPr/>
              </a:pPr>
              <a:t>21</a:t>
            </a:fld>
            <a:endParaRPr lang="en-US" dirty="0"/>
          </a:p>
        </p:txBody>
      </p:sp>
      <p:sp>
        <p:nvSpPr>
          <p:cNvPr id="3" name="ZoneTexte 2">
            <a:extLst>
              <a:ext uri="{FF2B5EF4-FFF2-40B4-BE49-F238E27FC236}">
                <a16:creationId xmlns:a16="http://schemas.microsoft.com/office/drawing/2014/main" id="{7D28EBC5-E011-0F08-EE04-AE0694DBA9AC}"/>
              </a:ext>
            </a:extLst>
          </p:cNvPr>
          <p:cNvSpPr txBox="1"/>
          <p:nvPr/>
        </p:nvSpPr>
        <p:spPr>
          <a:xfrm>
            <a:off x="790113" y="1354513"/>
            <a:ext cx="8682361" cy="1015663"/>
          </a:xfrm>
          <a:prstGeom prst="rect">
            <a:avLst/>
          </a:prstGeom>
          <a:noFill/>
        </p:spPr>
        <p:txBody>
          <a:bodyPr wrap="square" rtlCol="0">
            <a:spAutoFit/>
          </a:bodyPr>
          <a:lstStyle/>
          <a:p>
            <a:r>
              <a:rPr lang="fr-FR" sz="6000" dirty="0"/>
              <a:t>FONCTIONNEMENT</a:t>
            </a:r>
          </a:p>
        </p:txBody>
      </p:sp>
      <p:pic>
        <p:nvPicPr>
          <p:cNvPr id="15" name="Graphique 14" descr="Un coup de pinceau">
            <a:extLst>
              <a:ext uri="{FF2B5EF4-FFF2-40B4-BE49-F238E27FC236}">
                <a16:creationId xmlns:a16="http://schemas.microsoft.com/office/drawing/2014/main" id="{BB4F94F6-09A7-E1E9-C62A-FFADB5A6117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58693" y="1354513"/>
            <a:ext cx="9931167" cy="2816198"/>
          </a:xfrm>
          <a:prstGeom prst="rect">
            <a:avLst/>
          </a:prstGeom>
        </p:spPr>
      </p:pic>
      <p:pic>
        <p:nvPicPr>
          <p:cNvPr id="4" name="Image 3">
            <a:hlinkClick r:id="rId5"/>
            <a:extLst>
              <a:ext uri="{FF2B5EF4-FFF2-40B4-BE49-F238E27FC236}">
                <a16:creationId xmlns:a16="http://schemas.microsoft.com/office/drawing/2014/main" id="{57FD04D4-69FF-DD76-D076-79C5E3F58589}"/>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24423" y="6321348"/>
            <a:ext cx="1645537" cy="277889"/>
          </a:xfrm>
          <a:prstGeom prst="rect">
            <a:avLst/>
          </a:prstGeom>
          <a:noFill/>
          <a:ln>
            <a:noFill/>
          </a:ln>
        </p:spPr>
      </p:pic>
    </p:spTree>
    <p:extLst>
      <p:ext uri="{BB962C8B-B14F-4D97-AF65-F5344CB8AC3E}">
        <p14:creationId xmlns:p14="http://schemas.microsoft.com/office/powerpoint/2010/main" val="3067354862"/>
      </p:ext>
    </p:extLst>
  </p:cSld>
  <p:clrMapOvr>
    <a:masterClrMapping/>
  </p:clrMapOvr>
  <p:transition spd="slow">
    <p:push dir="u"/>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A8905599-C9D8-4185-9FBE-85D3C805FE77}"/>
              </a:ext>
            </a:extLst>
          </p:cNvPr>
          <p:cNvSpPr>
            <a:spLocks noGrp="1"/>
          </p:cNvSpPr>
          <p:nvPr>
            <p:ph type="sldNum" sz="quarter" idx="12"/>
          </p:nvPr>
        </p:nvSpPr>
        <p:spPr>
          <a:xfrm>
            <a:off x="8805333" y="6356350"/>
            <a:ext cx="2743200" cy="365125"/>
          </a:xfrm>
        </p:spPr>
        <p:txBody>
          <a:bodyPr vert="horz" lIns="91440" tIns="45720" rIns="91440" bIns="45720" rtlCol="0" anchor="ctr">
            <a:normAutofit/>
          </a:bodyPr>
          <a:lstStyle/>
          <a:p>
            <a:pPr>
              <a:spcAft>
                <a:spcPts val="600"/>
              </a:spcAft>
              <a:defRPr/>
            </a:pPr>
            <a:fld id="{19D5A695-5240-47A0-8B1A-81884B776A59}" type="slidenum">
              <a:rPr lang="en-US"/>
              <a:pPr>
                <a:spcAft>
                  <a:spcPts val="600"/>
                </a:spcAft>
                <a:defRPr/>
              </a:pPr>
              <a:t>22</a:t>
            </a:fld>
            <a:endParaRPr lang="en-US" dirty="0"/>
          </a:p>
        </p:txBody>
      </p:sp>
      <p:sp>
        <p:nvSpPr>
          <p:cNvPr id="5" name="ZoneTexte 4">
            <a:extLst>
              <a:ext uri="{FF2B5EF4-FFF2-40B4-BE49-F238E27FC236}">
                <a16:creationId xmlns:a16="http://schemas.microsoft.com/office/drawing/2014/main" id="{5C371A45-AB01-C6DB-60B3-F06335466541}"/>
              </a:ext>
            </a:extLst>
          </p:cNvPr>
          <p:cNvSpPr txBox="1"/>
          <p:nvPr/>
        </p:nvSpPr>
        <p:spPr>
          <a:xfrm>
            <a:off x="507030" y="411257"/>
            <a:ext cx="10905066" cy="491652"/>
          </a:xfrm>
          <a:prstGeom prst="rect">
            <a:avLst/>
          </a:prstGeom>
        </p:spPr>
        <p:txBody>
          <a:bodyPr vert="horz" lIns="91440" tIns="45720" rIns="91440" bIns="45720" rtlCol="0" anchor="ctr">
            <a:normAutofit fontScale="92500" lnSpcReduction="20000"/>
          </a:bodyPr>
          <a:lstStyle/>
          <a:p>
            <a:pPr>
              <a:lnSpc>
                <a:spcPct val="90000"/>
              </a:lnSpc>
              <a:spcBef>
                <a:spcPct val="0"/>
              </a:spcBef>
              <a:spcAft>
                <a:spcPts val="1000"/>
              </a:spcAft>
              <a:tabLst>
                <a:tab pos="466725" algn="l"/>
                <a:tab pos="723900" algn="l"/>
              </a:tabLst>
            </a:pPr>
            <a:r>
              <a:rPr lang="en-US" sz="3600" b="1" dirty="0">
                <a:latin typeface="+mj-lt"/>
                <a:ea typeface="+mj-ea"/>
                <a:cs typeface="+mj-cs"/>
              </a:rPr>
              <a:t>RECETTE DE FONCTIONNEMENT</a:t>
            </a:r>
          </a:p>
        </p:txBody>
      </p:sp>
      <p:graphicFrame>
        <p:nvGraphicFramePr>
          <p:cNvPr id="8" name="Graphique 7">
            <a:extLst>
              <a:ext uri="{FF2B5EF4-FFF2-40B4-BE49-F238E27FC236}">
                <a16:creationId xmlns:a16="http://schemas.microsoft.com/office/drawing/2014/main" id="{BB86A85D-CFCC-5257-34EA-070C672528CC}"/>
              </a:ext>
            </a:extLst>
          </p:cNvPr>
          <p:cNvGraphicFramePr>
            <a:graphicFrameLocks/>
          </p:cNvGraphicFramePr>
          <p:nvPr>
            <p:extLst>
              <p:ext uri="{D42A27DB-BD31-4B8C-83A1-F6EECF244321}">
                <p14:modId xmlns:p14="http://schemas.microsoft.com/office/powerpoint/2010/main" val="1344695490"/>
              </p:ext>
            </p:extLst>
          </p:nvPr>
        </p:nvGraphicFramePr>
        <p:xfrm>
          <a:off x="976545" y="1136342"/>
          <a:ext cx="9143768" cy="4281002"/>
        </p:xfrm>
        <a:graphic>
          <a:graphicData uri="http://schemas.openxmlformats.org/drawingml/2006/chart">
            <c:chart xmlns:c="http://schemas.openxmlformats.org/drawingml/2006/chart" xmlns:r="http://schemas.openxmlformats.org/officeDocument/2006/relationships" r:id="rId3"/>
          </a:graphicData>
        </a:graphic>
      </p:graphicFrame>
      <p:pic>
        <p:nvPicPr>
          <p:cNvPr id="9" name="Image 8">
            <a:hlinkClick r:id="rId4"/>
            <a:extLst>
              <a:ext uri="{FF2B5EF4-FFF2-40B4-BE49-F238E27FC236}">
                <a16:creationId xmlns:a16="http://schemas.microsoft.com/office/drawing/2014/main" id="{DF512B86-ED7D-FEAF-2CD4-8F3F9FED4088}"/>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24423" y="6263653"/>
            <a:ext cx="1987181" cy="335584"/>
          </a:xfrm>
          <a:prstGeom prst="rect">
            <a:avLst/>
          </a:prstGeom>
          <a:noFill/>
          <a:ln>
            <a:noFill/>
          </a:ln>
        </p:spPr>
      </p:pic>
      <p:graphicFrame>
        <p:nvGraphicFramePr>
          <p:cNvPr id="4" name="Graphique 3">
            <a:extLst>
              <a:ext uri="{FF2B5EF4-FFF2-40B4-BE49-F238E27FC236}">
                <a16:creationId xmlns:a16="http://schemas.microsoft.com/office/drawing/2014/main" id="{AE42A3A3-EE82-A051-B39E-9C6EF5C5343D}"/>
              </a:ext>
            </a:extLst>
          </p:cNvPr>
          <p:cNvGraphicFramePr>
            <a:graphicFrameLocks/>
          </p:cNvGraphicFramePr>
          <p:nvPr>
            <p:extLst>
              <p:ext uri="{D42A27DB-BD31-4B8C-83A1-F6EECF244321}">
                <p14:modId xmlns:p14="http://schemas.microsoft.com/office/powerpoint/2010/main" val="3983138423"/>
              </p:ext>
            </p:extLst>
          </p:nvPr>
        </p:nvGraphicFramePr>
        <p:xfrm>
          <a:off x="1753224" y="1324992"/>
          <a:ext cx="7590409" cy="4208015"/>
        </p:xfrm>
        <a:graphic>
          <a:graphicData uri="http://schemas.openxmlformats.org/drawingml/2006/chart">
            <c:chart xmlns:c="http://schemas.openxmlformats.org/drawingml/2006/chart" xmlns:r="http://schemas.openxmlformats.org/officeDocument/2006/relationships" r:id="rId6"/>
          </a:graphicData>
        </a:graphic>
      </p:graphicFrame>
    </p:spTree>
    <p:extLst>
      <p:ext uri="{BB962C8B-B14F-4D97-AF65-F5344CB8AC3E}">
        <p14:creationId xmlns:p14="http://schemas.microsoft.com/office/powerpoint/2010/main" val="3622220472"/>
      </p:ext>
    </p:extLst>
  </p:cSld>
  <p:clrMapOvr>
    <a:masterClrMapping/>
  </p:clrMapOvr>
  <p:transition spd="slow">
    <p:push dir="u"/>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A8905599-C9D8-4185-9FBE-85D3C805FE77}"/>
              </a:ext>
            </a:extLst>
          </p:cNvPr>
          <p:cNvSpPr>
            <a:spLocks noGrp="1"/>
          </p:cNvSpPr>
          <p:nvPr>
            <p:ph type="sldNum" sz="quarter" idx="12"/>
          </p:nvPr>
        </p:nvSpPr>
        <p:spPr>
          <a:xfrm>
            <a:off x="8805333" y="6356350"/>
            <a:ext cx="2743200" cy="365125"/>
          </a:xfrm>
        </p:spPr>
        <p:txBody>
          <a:bodyPr vert="horz" lIns="91440" tIns="45720" rIns="91440" bIns="45720" rtlCol="0" anchor="ctr">
            <a:normAutofit/>
          </a:bodyPr>
          <a:lstStyle/>
          <a:p>
            <a:pPr>
              <a:spcAft>
                <a:spcPts val="600"/>
              </a:spcAft>
              <a:defRPr/>
            </a:pPr>
            <a:fld id="{19D5A695-5240-47A0-8B1A-81884B776A59}" type="slidenum">
              <a:rPr lang="en-US"/>
              <a:pPr>
                <a:spcAft>
                  <a:spcPts val="600"/>
                </a:spcAft>
                <a:defRPr/>
              </a:pPr>
              <a:t>23</a:t>
            </a:fld>
            <a:endParaRPr lang="en-US" dirty="0"/>
          </a:p>
        </p:txBody>
      </p:sp>
      <p:sp>
        <p:nvSpPr>
          <p:cNvPr id="3" name="ZoneTexte 2">
            <a:extLst>
              <a:ext uri="{FF2B5EF4-FFF2-40B4-BE49-F238E27FC236}">
                <a16:creationId xmlns:a16="http://schemas.microsoft.com/office/drawing/2014/main" id="{97A69124-E389-EB2F-C241-B0914100D3DC}"/>
              </a:ext>
            </a:extLst>
          </p:cNvPr>
          <p:cNvSpPr txBox="1"/>
          <p:nvPr/>
        </p:nvSpPr>
        <p:spPr>
          <a:xfrm>
            <a:off x="507030" y="411257"/>
            <a:ext cx="10905066" cy="491652"/>
          </a:xfrm>
          <a:prstGeom prst="rect">
            <a:avLst/>
          </a:prstGeom>
        </p:spPr>
        <p:txBody>
          <a:bodyPr vert="horz" lIns="91440" tIns="45720" rIns="91440" bIns="45720" rtlCol="0" anchor="ctr">
            <a:normAutofit fontScale="92500" lnSpcReduction="20000"/>
          </a:bodyPr>
          <a:lstStyle/>
          <a:p>
            <a:pPr>
              <a:lnSpc>
                <a:spcPct val="90000"/>
              </a:lnSpc>
              <a:spcBef>
                <a:spcPct val="0"/>
              </a:spcBef>
              <a:spcAft>
                <a:spcPts val="1000"/>
              </a:spcAft>
              <a:tabLst>
                <a:tab pos="466725" algn="l"/>
                <a:tab pos="723900" algn="l"/>
              </a:tabLst>
            </a:pPr>
            <a:r>
              <a:rPr lang="en-US" sz="3600" b="1" dirty="0">
                <a:latin typeface="+mj-lt"/>
                <a:ea typeface="+mj-ea"/>
                <a:cs typeface="+mj-cs"/>
              </a:rPr>
              <a:t>DEPENSE DE FONCTIONNEMENT</a:t>
            </a:r>
          </a:p>
        </p:txBody>
      </p:sp>
      <p:graphicFrame>
        <p:nvGraphicFramePr>
          <p:cNvPr id="5" name="Graphique 4">
            <a:extLst>
              <a:ext uri="{FF2B5EF4-FFF2-40B4-BE49-F238E27FC236}">
                <a16:creationId xmlns:a16="http://schemas.microsoft.com/office/drawing/2014/main" id="{64D809ED-7307-859B-2D79-98A62341588D}"/>
              </a:ext>
            </a:extLst>
          </p:cNvPr>
          <p:cNvGraphicFramePr>
            <a:graphicFrameLocks/>
          </p:cNvGraphicFramePr>
          <p:nvPr>
            <p:extLst>
              <p:ext uri="{D42A27DB-BD31-4B8C-83A1-F6EECF244321}">
                <p14:modId xmlns:p14="http://schemas.microsoft.com/office/powerpoint/2010/main" val="1041903470"/>
              </p:ext>
            </p:extLst>
          </p:nvPr>
        </p:nvGraphicFramePr>
        <p:xfrm>
          <a:off x="2214562" y="1379312"/>
          <a:ext cx="7762875" cy="4639923"/>
        </p:xfrm>
        <a:graphic>
          <a:graphicData uri="http://schemas.openxmlformats.org/drawingml/2006/chart">
            <c:chart xmlns:c="http://schemas.openxmlformats.org/drawingml/2006/chart" xmlns:r="http://schemas.openxmlformats.org/officeDocument/2006/relationships" r:id="rId3"/>
          </a:graphicData>
        </a:graphic>
      </p:graphicFrame>
      <p:pic>
        <p:nvPicPr>
          <p:cNvPr id="4" name="Image 3">
            <a:hlinkClick r:id="rId4"/>
            <a:extLst>
              <a:ext uri="{FF2B5EF4-FFF2-40B4-BE49-F238E27FC236}">
                <a16:creationId xmlns:a16="http://schemas.microsoft.com/office/drawing/2014/main" id="{5DBA07FC-3483-1A5F-FD16-2770D4EC5C6A}"/>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24423" y="6234112"/>
            <a:ext cx="2162113" cy="365125"/>
          </a:xfrm>
          <a:prstGeom prst="rect">
            <a:avLst/>
          </a:prstGeom>
          <a:noFill/>
          <a:ln>
            <a:noFill/>
          </a:ln>
        </p:spPr>
      </p:pic>
    </p:spTree>
    <p:extLst>
      <p:ext uri="{BB962C8B-B14F-4D97-AF65-F5344CB8AC3E}">
        <p14:creationId xmlns:p14="http://schemas.microsoft.com/office/powerpoint/2010/main" val="886403504"/>
      </p:ext>
    </p:extLst>
  </p:cSld>
  <p:clrMapOvr>
    <a:masterClrMapping/>
  </p:clrMapOvr>
  <p:transition spd="slow">
    <p:push dir="u"/>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A8905599-C9D8-4185-9FBE-85D3C805FE77}"/>
              </a:ext>
            </a:extLst>
          </p:cNvPr>
          <p:cNvSpPr>
            <a:spLocks noGrp="1"/>
          </p:cNvSpPr>
          <p:nvPr>
            <p:ph type="sldNum" sz="quarter" idx="12"/>
          </p:nvPr>
        </p:nvSpPr>
        <p:spPr>
          <a:xfrm>
            <a:off x="8805333" y="6356350"/>
            <a:ext cx="2743200" cy="365125"/>
          </a:xfrm>
        </p:spPr>
        <p:txBody>
          <a:bodyPr vert="horz" lIns="91440" tIns="45720" rIns="91440" bIns="45720" rtlCol="0" anchor="ctr">
            <a:normAutofit/>
          </a:bodyPr>
          <a:lstStyle/>
          <a:p>
            <a:pPr>
              <a:spcAft>
                <a:spcPts val="600"/>
              </a:spcAft>
              <a:defRPr/>
            </a:pPr>
            <a:fld id="{19D5A695-5240-47A0-8B1A-81884B776A59}" type="slidenum">
              <a:rPr lang="en-US" smtClean="0"/>
              <a:pPr>
                <a:spcAft>
                  <a:spcPts val="600"/>
                </a:spcAft>
                <a:defRPr/>
              </a:pPr>
              <a:t>24</a:t>
            </a:fld>
            <a:endParaRPr lang="en-US" dirty="0"/>
          </a:p>
        </p:txBody>
      </p:sp>
      <p:sp>
        <p:nvSpPr>
          <p:cNvPr id="3" name="ZoneTexte 2">
            <a:extLst>
              <a:ext uri="{FF2B5EF4-FFF2-40B4-BE49-F238E27FC236}">
                <a16:creationId xmlns:a16="http://schemas.microsoft.com/office/drawing/2014/main" id="{7D28EBC5-E011-0F08-EE04-AE0694DBA9AC}"/>
              </a:ext>
            </a:extLst>
          </p:cNvPr>
          <p:cNvSpPr txBox="1"/>
          <p:nvPr/>
        </p:nvSpPr>
        <p:spPr>
          <a:xfrm>
            <a:off x="790113" y="1354513"/>
            <a:ext cx="8682361" cy="1015663"/>
          </a:xfrm>
          <a:prstGeom prst="rect">
            <a:avLst/>
          </a:prstGeom>
          <a:noFill/>
        </p:spPr>
        <p:txBody>
          <a:bodyPr wrap="square" rtlCol="0">
            <a:spAutoFit/>
          </a:bodyPr>
          <a:lstStyle/>
          <a:p>
            <a:r>
              <a:rPr lang="fr-FR" sz="6000" dirty="0"/>
              <a:t>INVESTISSEMENT</a:t>
            </a:r>
          </a:p>
        </p:txBody>
      </p:sp>
      <p:pic>
        <p:nvPicPr>
          <p:cNvPr id="4" name="Graphique 3" descr="Un coup de pinceau">
            <a:extLst>
              <a:ext uri="{FF2B5EF4-FFF2-40B4-BE49-F238E27FC236}">
                <a16:creationId xmlns:a16="http://schemas.microsoft.com/office/drawing/2014/main" id="{FCE35A71-E902-04AA-8195-CE6FA2AD466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91581" y="1354513"/>
            <a:ext cx="9931167" cy="2816198"/>
          </a:xfrm>
          <a:prstGeom prst="rect">
            <a:avLst/>
          </a:prstGeom>
        </p:spPr>
      </p:pic>
      <p:pic>
        <p:nvPicPr>
          <p:cNvPr id="5" name="Image 4">
            <a:hlinkClick r:id="rId5"/>
            <a:extLst>
              <a:ext uri="{FF2B5EF4-FFF2-40B4-BE49-F238E27FC236}">
                <a16:creationId xmlns:a16="http://schemas.microsoft.com/office/drawing/2014/main" id="{B571864F-2133-EF35-EE84-55A2F9432E2A}"/>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24423" y="6234112"/>
            <a:ext cx="2162113" cy="365125"/>
          </a:xfrm>
          <a:prstGeom prst="rect">
            <a:avLst/>
          </a:prstGeom>
          <a:noFill/>
          <a:ln>
            <a:noFill/>
          </a:ln>
        </p:spPr>
      </p:pic>
    </p:spTree>
    <p:extLst>
      <p:ext uri="{BB962C8B-B14F-4D97-AF65-F5344CB8AC3E}">
        <p14:creationId xmlns:p14="http://schemas.microsoft.com/office/powerpoint/2010/main" val="1188311923"/>
      </p:ext>
    </p:extLst>
  </p:cSld>
  <p:clrMapOvr>
    <a:masterClrMapping/>
  </p:clrMapOvr>
  <p:transition spd="slow">
    <p:push dir="u"/>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ZoneTexte 26">
            <a:extLst>
              <a:ext uri="{FF2B5EF4-FFF2-40B4-BE49-F238E27FC236}">
                <a16:creationId xmlns:a16="http://schemas.microsoft.com/office/drawing/2014/main" id="{6AC9E593-8D09-477C-81CC-B24EBE707FFF}"/>
              </a:ext>
            </a:extLst>
          </p:cNvPr>
          <p:cNvSpPr txBox="1"/>
          <p:nvPr/>
        </p:nvSpPr>
        <p:spPr>
          <a:xfrm>
            <a:off x="354120" y="13114"/>
            <a:ext cx="11398968" cy="928306"/>
          </a:xfrm>
          <a:prstGeom prst="rect">
            <a:avLst/>
          </a:prstGeom>
        </p:spPr>
        <p:txBody>
          <a:bodyPr vert="horz" lIns="91440" tIns="45720" rIns="91440" bIns="45720" rtlCol="0" anchor="ctr">
            <a:normAutofit/>
          </a:bodyPr>
          <a:lstStyle/>
          <a:p>
            <a:pPr>
              <a:lnSpc>
                <a:spcPct val="115000"/>
              </a:lnSpc>
              <a:spcAft>
                <a:spcPts val="1000"/>
              </a:spcAft>
            </a:pPr>
            <a:r>
              <a:rPr lang="fr-FR" sz="2400" b="1" dirty="0">
                <a:effectLst/>
                <a:latin typeface="Calibri Light" panose="020F0302020204030204" pitchFamily="34" charset="0"/>
                <a:ea typeface="Calibri" panose="020F0502020204030204" pitchFamily="34" charset="0"/>
                <a:cs typeface="CenturyGothic"/>
              </a:rPr>
              <a:t>REQUALIFICATION DU CENTRE ADMINISTRATIF, HOTEL DE VILLE ET DE LA PLACE DU DOCTEUR </a:t>
            </a:r>
            <a:endParaRPr lang="fr-FR" sz="2400" dirty="0">
              <a:effectLst/>
              <a:latin typeface="Calibri" panose="020F0502020204030204" pitchFamily="34" charset="0"/>
              <a:ea typeface="Calibri" panose="020F0502020204030204" pitchFamily="34" charset="0"/>
              <a:cs typeface="font478"/>
            </a:endParaRPr>
          </a:p>
        </p:txBody>
      </p:sp>
      <p:sp>
        <p:nvSpPr>
          <p:cNvPr id="26" name="Zone de texte 2">
            <a:extLst>
              <a:ext uri="{FF2B5EF4-FFF2-40B4-BE49-F238E27FC236}">
                <a16:creationId xmlns:a16="http://schemas.microsoft.com/office/drawing/2014/main" id="{90229502-F2E1-43A9-8481-279399E2C609}"/>
              </a:ext>
            </a:extLst>
          </p:cNvPr>
          <p:cNvSpPr txBox="1">
            <a:spLocks noChangeArrowheads="1"/>
          </p:cNvSpPr>
          <p:nvPr/>
        </p:nvSpPr>
        <p:spPr bwMode="auto">
          <a:xfrm>
            <a:off x="424423" y="2380110"/>
            <a:ext cx="11482746" cy="4110533"/>
          </a:xfrm>
          <a:prstGeom prst="rect">
            <a:avLst/>
          </a:prstGeom>
        </p:spPr>
        <p:txBody>
          <a:bodyPr rot="0" vert="horz" lIns="91440" tIns="45720" rIns="91440" bIns="45720" rtlCol="0" anchorCtr="0">
            <a:normAutofit/>
          </a:bodyPr>
          <a:lstStyle/>
          <a:p>
            <a:pPr algn="just"/>
            <a:endParaRPr lang="en-US" sz="1700" dirty="0">
              <a:effectLst/>
            </a:endParaRPr>
          </a:p>
        </p:txBody>
      </p:sp>
      <p:sp>
        <p:nvSpPr>
          <p:cNvPr id="4" name="Espace réservé du numéro de diapositive 3"/>
          <p:cNvSpPr>
            <a:spLocks noGrp="1"/>
          </p:cNvSpPr>
          <p:nvPr>
            <p:ph type="sldNum" sz="quarter" idx="12"/>
          </p:nvPr>
        </p:nvSpPr>
        <p:spPr>
          <a:xfrm>
            <a:off x="9009888" y="6356350"/>
            <a:ext cx="2743200" cy="365125"/>
          </a:xfrm>
        </p:spPr>
        <p:txBody>
          <a:bodyPr vert="horz" lIns="91440" tIns="45720" rIns="91440" bIns="45720" rtlCol="0" anchor="ctr">
            <a:normAutofit/>
          </a:bodyPr>
          <a:lstStyle/>
          <a:p>
            <a:pPr>
              <a:spcAft>
                <a:spcPts val="600"/>
              </a:spcAft>
            </a:pPr>
            <a:fld id="{19D5A695-5240-47A0-8B1A-81884B776A59}" type="slidenum">
              <a:rPr lang="en-US">
                <a:solidFill>
                  <a:schemeClr val="bg1"/>
                </a:solidFill>
              </a:rPr>
              <a:pPr>
                <a:spcAft>
                  <a:spcPts val="600"/>
                </a:spcAft>
              </a:pPr>
              <a:t>25</a:t>
            </a:fld>
            <a:endParaRPr lang="en-US">
              <a:solidFill>
                <a:schemeClr val="bg1"/>
              </a:solidFill>
            </a:endParaRPr>
          </a:p>
        </p:txBody>
      </p:sp>
      <p:sp>
        <p:nvSpPr>
          <p:cNvPr id="6" name="ZoneTexte 5">
            <a:extLst>
              <a:ext uri="{FF2B5EF4-FFF2-40B4-BE49-F238E27FC236}">
                <a16:creationId xmlns:a16="http://schemas.microsoft.com/office/drawing/2014/main" id="{245B9391-27F4-5306-F3D3-9C2F0BEAE2A0}"/>
              </a:ext>
            </a:extLst>
          </p:cNvPr>
          <p:cNvSpPr txBox="1"/>
          <p:nvPr/>
        </p:nvSpPr>
        <p:spPr>
          <a:xfrm>
            <a:off x="438912" y="941420"/>
            <a:ext cx="11398968" cy="4708981"/>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just"/>
            <a:r>
              <a:rPr lang="fr-FR" sz="1400" dirty="0">
                <a:latin typeface="Calibri" panose="020F0502020204030204" pitchFamily="34" charset="0"/>
                <a:cs typeface="Calibri" panose="020F0502020204030204" pitchFamily="34" charset="0"/>
              </a:rPr>
              <a:t>La réhabilitation globale et fonctionnelle du Centre Administratif a démarré en octobre 2023 et s’achèvera en janvier 2025 avec la réintégration de l’ensemble des différents </a:t>
            </a:r>
            <a:r>
              <a:rPr lang="fr-FR" sz="1400" dirty="0" err="1">
                <a:latin typeface="Calibri" panose="020F0502020204030204" pitchFamily="34" charset="0"/>
                <a:cs typeface="Calibri" panose="020F0502020204030204" pitchFamily="34" charset="0"/>
              </a:rPr>
              <a:t>séervies</a:t>
            </a:r>
            <a:r>
              <a:rPr lang="fr-FR" sz="1400" dirty="0">
                <a:latin typeface="Calibri" panose="020F0502020204030204" pitchFamily="34" charset="0"/>
                <a:cs typeface="Calibri" panose="020F0502020204030204" pitchFamily="34" charset="0"/>
              </a:rPr>
              <a:t>. Ce nouveau pôle de service public sera dénommé par la suite Centre Administratif Claude Erignac</a:t>
            </a:r>
          </a:p>
          <a:p>
            <a:pPr algn="just"/>
            <a:endParaRPr lang="fr-FR" sz="1400" dirty="0">
              <a:latin typeface="Calibri" panose="020F0502020204030204" pitchFamily="34" charset="0"/>
              <a:cs typeface="Calibri" panose="020F0502020204030204" pitchFamily="34" charset="0"/>
            </a:endParaRPr>
          </a:p>
          <a:p>
            <a:pPr algn="just"/>
            <a:r>
              <a:rPr lang="fr-FR" sz="1400" dirty="0">
                <a:latin typeface="Calibri" panose="020F0502020204030204" pitchFamily="34" charset="0"/>
                <a:cs typeface="Calibri" panose="020F0502020204030204" pitchFamily="34" charset="0"/>
              </a:rPr>
              <a:t>Parallèlement à ce projet, l’année 2025 verra le démarrage des travaux de requalification de la place Guersant et le ravalement de la façade de l’Hôtel de Ville. Préalablement aux travaux sur les espaces publics, les démolitions de l’ancienne caserne et de l’ancienne école seront réalisées.</a:t>
            </a:r>
          </a:p>
          <a:p>
            <a:pPr algn="just"/>
            <a:endParaRPr lang="fr-FR" sz="1400" dirty="0">
              <a:effectLst/>
              <a:latin typeface="Calibri" panose="020F0502020204030204" pitchFamily="34" charset="0"/>
              <a:cs typeface="Calibri" panose="020F0502020204030204" pitchFamily="34" charset="0"/>
            </a:endParaRPr>
          </a:p>
          <a:p>
            <a:pPr algn="just"/>
            <a:endParaRPr lang="fr-FR" sz="1400" dirty="0">
              <a:effectLst/>
              <a:latin typeface="Calibri" panose="020F0502020204030204" pitchFamily="34" charset="0"/>
              <a:cs typeface="Calibri" panose="020F0502020204030204" pitchFamily="34" charset="0"/>
            </a:endParaRPr>
          </a:p>
          <a:p>
            <a:pPr algn="just"/>
            <a:endParaRPr lang="fr-FR" sz="1400" dirty="0">
              <a:latin typeface="Calibri" panose="020F0502020204030204" pitchFamily="34" charset="0"/>
              <a:cs typeface="Calibri" panose="020F0502020204030204" pitchFamily="34" charset="0"/>
            </a:endParaRPr>
          </a:p>
          <a:p>
            <a:pPr algn="just"/>
            <a:endParaRPr lang="fr-FR" sz="1400" dirty="0">
              <a:latin typeface="Calibri" panose="020F0502020204030204" pitchFamily="34" charset="0"/>
              <a:cs typeface="Calibri" panose="020F0502020204030204" pitchFamily="34" charset="0"/>
            </a:endParaRPr>
          </a:p>
          <a:p>
            <a:pPr algn="just"/>
            <a:endParaRPr lang="fr-FR" sz="1400" dirty="0">
              <a:latin typeface="Calibri" panose="020F0502020204030204" pitchFamily="34" charset="0"/>
              <a:cs typeface="Calibri" panose="020F0502020204030204" pitchFamily="34" charset="0"/>
            </a:endParaRPr>
          </a:p>
          <a:p>
            <a:pPr algn="just"/>
            <a:endParaRPr lang="fr-FR" sz="1400" dirty="0">
              <a:latin typeface="Calibri" panose="020F0502020204030204" pitchFamily="34" charset="0"/>
              <a:cs typeface="Calibri" panose="020F0502020204030204" pitchFamily="34" charset="0"/>
            </a:endParaRPr>
          </a:p>
          <a:p>
            <a:pPr algn="just"/>
            <a:endParaRPr lang="fr-FR" sz="1400" dirty="0">
              <a:latin typeface="Calibri" panose="020F0502020204030204" pitchFamily="34" charset="0"/>
              <a:cs typeface="Calibri" panose="020F0502020204030204" pitchFamily="34" charset="0"/>
            </a:endParaRPr>
          </a:p>
          <a:p>
            <a:pPr algn="just"/>
            <a:endParaRPr lang="fr-FR" sz="1400" dirty="0">
              <a:latin typeface="Calibri" panose="020F0502020204030204" pitchFamily="34" charset="0"/>
              <a:cs typeface="Calibri" panose="020F0502020204030204" pitchFamily="34" charset="0"/>
            </a:endParaRPr>
          </a:p>
          <a:p>
            <a:pPr algn="just"/>
            <a:endParaRPr lang="fr-FR" sz="1400" dirty="0">
              <a:latin typeface="Calibri" panose="020F0502020204030204" pitchFamily="34" charset="0"/>
              <a:cs typeface="Calibri" panose="020F0502020204030204" pitchFamily="34" charset="0"/>
            </a:endParaRPr>
          </a:p>
          <a:p>
            <a:pPr algn="just"/>
            <a:endParaRPr lang="fr-FR" sz="1400" dirty="0">
              <a:latin typeface="Calibri" panose="020F0502020204030204" pitchFamily="34" charset="0"/>
              <a:cs typeface="Calibri" panose="020F0502020204030204" pitchFamily="34" charset="0"/>
            </a:endParaRPr>
          </a:p>
          <a:p>
            <a:r>
              <a:rPr lang="fr-FR" sz="1800" b="1" u="sng" dirty="0">
                <a:effectLst/>
                <a:latin typeface="Calibri" panose="020F0502020204030204" pitchFamily="34" charset="0"/>
                <a:ea typeface="Calibri" panose="020F0502020204030204" pitchFamily="34" charset="0"/>
                <a:cs typeface="Times New Roman" panose="02020603050405020304" pitchFamily="18" charset="0"/>
              </a:rPr>
              <a:t>Montant 2025 : </a:t>
            </a:r>
            <a:r>
              <a:rPr lang="fr-FR" sz="1800" dirty="0">
                <a:latin typeface="Calibri" panose="020F0502020204030204" pitchFamily="34" charset="0"/>
                <a:ea typeface="Calibri" panose="020F0502020204030204" pitchFamily="34" charset="0"/>
                <a:cs typeface="Times New Roman" panose="02020603050405020304" pitchFamily="18" charset="0"/>
              </a:rPr>
              <a:t>4</a:t>
            </a:r>
            <a:r>
              <a:rPr lang="fr-FR" sz="1800" dirty="0">
                <a:effectLst/>
                <a:latin typeface="Calibri" panose="020F0502020204030204" pitchFamily="34" charset="0"/>
                <a:ea typeface="Calibri" panose="020F0502020204030204" pitchFamily="34" charset="0"/>
                <a:cs typeface="Times New Roman" panose="02020603050405020304" pitchFamily="18" charset="0"/>
              </a:rPr>
              <a:t> M d’€ HT </a:t>
            </a:r>
          </a:p>
          <a:p>
            <a:r>
              <a:rPr lang="fr-FR" sz="1800" dirty="0">
                <a:effectLst/>
                <a:latin typeface="Calibri" panose="020F0502020204030204" pitchFamily="34" charset="0"/>
                <a:ea typeface="Calibri" panose="020F0502020204030204" pitchFamily="34" charset="0"/>
                <a:cs typeface="Times New Roman" panose="02020603050405020304" pitchFamily="18" charset="0"/>
              </a:rPr>
              <a:t>Subvention Etat : 2 M d’€ | Subvention Région : 1M d’€</a:t>
            </a:r>
          </a:p>
          <a:p>
            <a:r>
              <a:rPr lang="fr-FR" sz="1800" dirty="0">
                <a:latin typeface="Calibri" panose="020F0502020204030204" pitchFamily="34" charset="0"/>
                <a:ea typeface="Calibri" panose="020F0502020204030204" pitchFamily="34" charset="0"/>
                <a:cs typeface="Times New Roman" panose="02020603050405020304" pitchFamily="18" charset="0"/>
              </a:rPr>
              <a:t>Subvention Département : 689 800 €</a:t>
            </a:r>
          </a:p>
          <a:p>
            <a:r>
              <a:rPr lang="fr-FR" sz="1800" dirty="0">
                <a:effectLst/>
                <a:latin typeface="Calibri" panose="020F0502020204030204" pitchFamily="34" charset="0"/>
                <a:ea typeface="Calibri" panose="020F0502020204030204" pitchFamily="34" charset="0"/>
                <a:cs typeface="Times New Roman" panose="02020603050405020304" pitchFamily="18" charset="0"/>
              </a:rPr>
              <a:t>FDC CAMVS : 721 621€ </a:t>
            </a:r>
          </a:p>
          <a:p>
            <a:r>
              <a:rPr lang="fr-FR" sz="1800" dirty="0">
                <a:latin typeface="Calibri" panose="020F0502020204030204" pitchFamily="34" charset="0"/>
                <a:ea typeface="Calibri" panose="020F0502020204030204" pitchFamily="34" charset="0"/>
                <a:cs typeface="Times New Roman" panose="02020603050405020304" pitchFamily="18" charset="0"/>
              </a:rPr>
              <a:t>Fonds vert : 500 000 € </a:t>
            </a:r>
            <a:endParaRPr lang="fr-FR" sz="1400" dirty="0">
              <a:latin typeface="Calibri" panose="020F0502020204030204" pitchFamily="34" charset="0"/>
              <a:cs typeface="Calibri" panose="020F0502020204030204" pitchFamily="34" charset="0"/>
            </a:endParaRPr>
          </a:p>
        </p:txBody>
      </p:sp>
      <p:pic>
        <p:nvPicPr>
          <p:cNvPr id="3" name="Image 2">
            <a:extLst>
              <a:ext uri="{FF2B5EF4-FFF2-40B4-BE49-F238E27FC236}">
                <a16:creationId xmlns:a16="http://schemas.microsoft.com/office/drawing/2014/main" id="{4BE55980-A1BB-9FE2-F2AA-BBF7247535BA}"/>
              </a:ext>
            </a:extLst>
          </p:cNvPr>
          <p:cNvPicPr>
            <a:picLocks noChangeAspect="1"/>
          </p:cNvPicPr>
          <p:nvPr/>
        </p:nvPicPr>
        <p:blipFill>
          <a:blip r:embed="rId2"/>
          <a:stretch>
            <a:fillRect/>
          </a:stretch>
        </p:blipFill>
        <p:spPr>
          <a:xfrm>
            <a:off x="5318795" y="2213575"/>
            <a:ext cx="5245632" cy="3854218"/>
          </a:xfrm>
          <a:prstGeom prst="rect">
            <a:avLst/>
          </a:prstGeom>
        </p:spPr>
      </p:pic>
      <p:pic>
        <p:nvPicPr>
          <p:cNvPr id="2" name="Image 1">
            <a:hlinkClick r:id="rId3"/>
            <a:extLst>
              <a:ext uri="{FF2B5EF4-FFF2-40B4-BE49-F238E27FC236}">
                <a16:creationId xmlns:a16="http://schemas.microsoft.com/office/drawing/2014/main" id="{C802E84D-0AC7-E6E3-C1A5-1829AC2D7EF0}"/>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24423" y="6234112"/>
            <a:ext cx="2162113" cy="365125"/>
          </a:xfrm>
          <a:prstGeom prst="rect">
            <a:avLst/>
          </a:prstGeom>
          <a:noFill/>
          <a:ln>
            <a:noFill/>
          </a:ln>
        </p:spPr>
      </p:pic>
      <p:sp>
        <p:nvSpPr>
          <p:cNvPr id="5" name="Espace réservé du numéro de diapositive 1">
            <a:extLst>
              <a:ext uri="{FF2B5EF4-FFF2-40B4-BE49-F238E27FC236}">
                <a16:creationId xmlns:a16="http://schemas.microsoft.com/office/drawing/2014/main" id="{17DD769F-99F7-BB30-6911-256908F03C7B}"/>
              </a:ext>
            </a:extLst>
          </p:cNvPr>
          <p:cNvSpPr txBox="1">
            <a:spLocks/>
          </p:cNvSpPr>
          <p:nvPr/>
        </p:nvSpPr>
        <p:spPr>
          <a:xfrm>
            <a:off x="8805333" y="6356350"/>
            <a:ext cx="2743200" cy="365125"/>
          </a:xfrm>
          <a:prstGeom prst="rect">
            <a:avLst/>
          </a:prstGeom>
        </p:spPr>
        <p:txBody>
          <a:bodyPr vert="horz" lIns="91440" tIns="45720" rIns="91440" bIns="45720" rtlCol="0" anchor="ctr">
            <a:normAutofit/>
          </a:bodyPr>
          <a:lstStyle>
            <a:defPPr>
              <a:defRPr lang="fr-FR"/>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defRPr/>
            </a:pPr>
            <a:fld id="{19D5A695-5240-47A0-8B1A-81884B776A59}" type="slidenum">
              <a:rPr lang="en-US" smtClean="0"/>
              <a:pPr>
                <a:spcAft>
                  <a:spcPts val="600"/>
                </a:spcAft>
                <a:defRPr/>
              </a:pPr>
              <a:t>25</a:t>
            </a:fld>
            <a:endParaRPr lang="en-US" dirty="0"/>
          </a:p>
        </p:txBody>
      </p:sp>
    </p:spTree>
    <p:extLst>
      <p:ext uri="{BB962C8B-B14F-4D97-AF65-F5344CB8AC3E}">
        <p14:creationId xmlns:p14="http://schemas.microsoft.com/office/powerpoint/2010/main" val="219970293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oneTexte 5">
            <a:extLst>
              <a:ext uri="{FF2B5EF4-FFF2-40B4-BE49-F238E27FC236}">
                <a16:creationId xmlns:a16="http://schemas.microsoft.com/office/drawing/2014/main" id="{B1A5C322-2BD1-F522-4105-AFC8467EF56C}"/>
              </a:ext>
            </a:extLst>
          </p:cNvPr>
          <p:cNvSpPr txBox="1"/>
          <p:nvPr/>
        </p:nvSpPr>
        <p:spPr>
          <a:xfrm>
            <a:off x="-135894" y="136525"/>
            <a:ext cx="10178934" cy="626027"/>
          </a:xfrm>
          <a:prstGeom prst="rect">
            <a:avLst/>
          </a:prstGeom>
        </p:spPr>
        <p:txBody>
          <a:bodyPr vert="horz" lIns="91440" tIns="45720" rIns="91440" bIns="45720" rtlCol="0" anchor="b">
            <a:normAutofit/>
          </a:bodyPr>
          <a:lstStyle/>
          <a:p>
            <a:pPr algn="ctr">
              <a:lnSpc>
                <a:spcPct val="90000"/>
              </a:lnSpc>
              <a:spcBef>
                <a:spcPct val="0"/>
              </a:spcBef>
              <a:spcAft>
                <a:spcPts val="1000"/>
              </a:spcAft>
            </a:pPr>
            <a:r>
              <a:rPr lang="en-US" sz="3200" b="1" kern="1200" dirty="0">
                <a:solidFill>
                  <a:schemeClr val="tx1"/>
                </a:solidFill>
                <a:effectLst/>
                <a:latin typeface="+mj-lt"/>
                <a:ea typeface="+mj-ea"/>
                <a:cs typeface="+mj-cs"/>
              </a:rPr>
              <a:t>RENOVATION ENERGETIQUE DE LA SALLE LADOUMEGUE</a:t>
            </a:r>
            <a:endParaRPr lang="en-US" sz="3200" kern="1200" dirty="0">
              <a:solidFill>
                <a:schemeClr val="tx1"/>
              </a:solidFill>
              <a:effectLst/>
              <a:latin typeface="+mj-lt"/>
              <a:ea typeface="+mj-ea"/>
              <a:cs typeface="+mj-cs"/>
            </a:endParaRPr>
          </a:p>
        </p:txBody>
      </p:sp>
      <p:sp>
        <p:nvSpPr>
          <p:cNvPr id="2" name="Espace réservé du numéro de diapositive 1">
            <a:extLst>
              <a:ext uri="{FF2B5EF4-FFF2-40B4-BE49-F238E27FC236}">
                <a16:creationId xmlns:a16="http://schemas.microsoft.com/office/drawing/2014/main" id="{A8905599-C9D8-4185-9FBE-85D3C805FE77}"/>
              </a:ext>
            </a:extLst>
          </p:cNvPr>
          <p:cNvSpPr>
            <a:spLocks noGrp="1"/>
          </p:cNvSpPr>
          <p:nvPr>
            <p:ph type="sldNum" sz="quarter" idx="12"/>
          </p:nvPr>
        </p:nvSpPr>
        <p:spPr/>
        <p:txBody>
          <a:bodyPr vert="horz" lIns="91440" tIns="45720" rIns="91440" bIns="45720" rtlCol="0" anchor="ctr">
            <a:normAutofit/>
          </a:bodyPr>
          <a:lstStyle/>
          <a:p>
            <a:pPr>
              <a:spcAft>
                <a:spcPts val="600"/>
              </a:spcAft>
              <a:defRPr/>
            </a:pPr>
            <a:fld id="{19D5A695-5240-47A0-8B1A-81884B776A59}" type="slidenum">
              <a:rPr lang="en-US"/>
              <a:pPr>
                <a:spcAft>
                  <a:spcPts val="600"/>
                </a:spcAft>
                <a:defRPr/>
              </a:pPr>
              <a:t>26</a:t>
            </a:fld>
            <a:endParaRPr lang="en-US" dirty="0"/>
          </a:p>
        </p:txBody>
      </p:sp>
      <p:sp>
        <p:nvSpPr>
          <p:cNvPr id="5" name="ZoneTexte 4">
            <a:extLst>
              <a:ext uri="{FF2B5EF4-FFF2-40B4-BE49-F238E27FC236}">
                <a16:creationId xmlns:a16="http://schemas.microsoft.com/office/drawing/2014/main" id="{7E157002-3D70-A8DD-A150-8ED189A32FD1}"/>
              </a:ext>
            </a:extLst>
          </p:cNvPr>
          <p:cNvSpPr txBox="1"/>
          <p:nvPr/>
        </p:nvSpPr>
        <p:spPr>
          <a:xfrm>
            <a:off x="343464" y="1972269"/>
            <a:ext cx="5857584" cy="1077218"/>
          </a:xfrm>
          <a:prstGeom prst="rect">
            <a:avLst/>
          </a:prstGeom>
          <a:noFill/>
        </p:spPr>
        <p:txBody>
          <a:bodyPr wrap="square">
            <a:spAutoFit/>
          </a:bodyPr>
          <a:lstStyle/>
          <a:p>
            <a:pPr lvl="0" algn="just"/>
            <a:r>
              <a:rPr lang="fr-FR" sz="1600" b="0" u="none" strike="noStrike" dirty="0">
                <a:effectLst/>
                <a:latin typeface="Calibri" panose="020F0502020204030204" pitchFamily="34" charset="0"/>
                <a:ea typeface="Times New Roman" panose="02020603050405020304" pitchFamily="18" charset="0"/>
                <a:cs typeface="Calibri" panose="020F0502020204030204" pitchFamily="34" charset="0"/>
              </a:rPr>
              <a:t>Cette rénovation d’envergure aura permis </a:t>
            </a:r>
            <a:r>
              <a:rPr lang="fr-FR" sz="1600" dirty="0">
                <a:latin typeface="Calibri" panose="020F0502020204030204" pitchFamily="34" charset="0"/>
                <a:ea typeface="Times New Roman" panose="02020603050405020304" pitchFamily="18" charset="0"/>
                <a:cs typeface="Calibri" panose="020F0502020204030204" pitchFamily="34" charset="0"/>
              </a:rPr>
              <a:t>la r</a:t>
            </a:r>
            <a:r>
              <a:rPr lang="fr-FR" sz="1600" b="0" u="none" strike="noStrike" dirty="0">
                <a:effectLst/>
                <a:latin typeface="Calibri" panose="020F0502020204030204" pitchFamily="34" charset="0"/>
                <a:ea typeface="Times New Roman" panose="02020603050405020304" pitchFamily="18" charset="0"/>
                <a:cs typeface="Calibri" panose="020F0502020204030204" pitchFamily="34" charset="0"/>
              </a:rPr>
              <a:t>éfection complète du gymnase à savoir : sol sportif, éclairage LED, toiture, isolation thermique et acoustique, sanitaires, vestiaires, ventilation, contrôle d’accès, pose de panneaux Photovoltaïques. </a:t>
            </a:r>
            <a:endParaRPr lang="fr-FR" sz="1600" b="1" u="sng" dirty="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7" name="ZoneTexte 6">
            <a:extLst>
              <a:ext uri="{FF2B5EF4-FFF2-40B4-BE49-F238E27FC236}">
                <a16:creationId xmlns:a16="http://schemas.microsoft.com/office/drawing/2014/main" id="{AF3C3EA7-4968-B6E7-0648-4EAA4015D13A}"/>
              </a:ext>
            </a:extLst>
          </p:cNvPr>
          <p:cNvSpPr txBox="1"/>
          <p:nvPr/>
        </p:nvSpPr>
        <p:spPr>
          <a:xfrm>
            <a:off x="371318" y="1103819"/>
            <a:ext cx="11449363" cy="584775"/>
          </a:xfrm>
          <a:prstGeom prst="rect">
            <a:avLst/>
          </a:prstGeom>
          <a:noFill/>
        </p:spPr>
        <p:txBody>
          <a:bodyPr wrap="square" rtlCol="0">
            <a:spAutoFit/>
          </a:bodyPr>
          <a:lstStyle/>
          <a:p>
            <a:pPr algn="just"/>
            <a:r>
              <a:rPr lang="fr-FR" sz="1600" dirty="0">
                <a:effectLst/>
                <a:latin typeface="Calibri" panose="020F0502020204030204" pitchFamily="34" charset="0"/>
                <a:ea typeface="Calibri" panose="020F0502020204030204" pitchFamily="34" charset="0"/>
                <a:cs typeface="Calibri" panose="020F0502020204030204" pitchFamily="34" charset="0"/>
              </a:rPr>
              <a:t>Engagés le 11/12/2023, la ville d’Aulnoye-Aymeries viendra achever les travaux de rénovation énergétique de la salle Ladoumègue courant du 1</a:t>
            </a:r>
            <a:r>
              <a:rPr lang="fr-FR" sz="1600" baseline="30000" dirty="0">
                <a:effectLst/>
                <a:latin typeface="Calibri" panose="020F0502020204030204" pitchFamily="34" charset="0"/>
                <a:ea typeface="Calibri" panose="020F0502020204030204" pitchFamily="34" charset="0"/>
                <a:cs typeface="Calibri" panose="020F0502020204030204" pitchFamily="34" charset="0"/>
              </a:rPr>
              <a:t>er</a:t>
            </a:r>
            <a:r>
              <a:rPr lang="fr-FR" sz="1600" dirty="0">
                <a:effectLst/>
                <a:latin typeface="Calibri" panose="020F0502020204030204" pitchFamily="34" charset="0"/>
                <a:ea typeface="Calibri" panose="020F0502020204030204" pitchFamily="34" charset="0"/>
                <a:cs typeface="Calibri" panose="020F0502020204030204" pitchFamily="34" charset="0"/>
              </a:rPr>
              <a:t> trimestre 2025</a:t>
            </a:r>
            <a:endParaRPr lang="fr-FR" sz="1600" dirty="0">
              <a:effectLst/>
              <a:latin typeface="Calibri" panose="020F0502020204030204" pitchFamily="34" charset="0"/>
              <a:ea typeface="Calibri" panose="020F0502020204030204" pitchFamily="34" charset="0"/>
              <a:cs typeface="font478"/>
            </a:endParaRPr>
          </a:p>
        </p:txBody>
      </p:sp>
      <p:pic>
        <p:nvPicPr>
          <p:cNvPr id="3" name="Image 2">
            <a:hlinkClick r:id="rId3"/>
            <a:extLst>
              <a:ext uri="{FF2B5EF4-FFF2-40B4-BE49-F238E27FC236}">
                <a16:creationId xmlns:a16="http://schemas.microsoft.com/office/drawing/2014/main" id="{09E5AFF2-CF66-C2FF-A7BC-801A1071532B}"/>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76367" y="6356350"/>
            <a:ext cx="2519325" cy="425449"/>
          </a:xfrm>
          <a:prstGeom prst="rect">
            <a:avLst/>
          </a:prstGeom>
          <a:noFill/>
          <a:ln>
            <a:noFill/>
          </a:ln>
        </p:spPr>
      </p:pic>
      <p:sp>
        <p:nvSpPr>
          <p:cNvPr id="8" name="ZoneTexte 7">
            <a:extLst>
              <a:ext uri="{FF2B5EF4-FFF2-40B4-BE49-F238E27FC236}">
                <a16:creationId xmlns:a16="http://schemas.microsoft.com/office/drawing/2014/main" id="{A249DFCB-D5EC-01C9-9569-CFAEEE65FA5F}"/>
              </a:ext>
            </a:extLst>
          </p:cNvPr>
          <p:cNvSpPr txBox="1"/>
          <p:nvPr/>
        </p:nvSpPr>
        <p:spPr>
          <a:xfrm>
            <a:off x="476367" y="4102247"/>
            <a:ext cx="4344112" cy="1815882"/>
          </a:xfrm>
          <a:prstGeom prst="rect">
            <a:avLst/>
          </a:prstGeom>
          <a:noFill/>
        </p:spPr>
        <p:txBody>
          <a:bodyPr wrap="square" rtlCol="0">
            <a:spAutoFit/>
          </a:bodyPr>
          <a:lstStyle/>
          <a:p>
            <a:r>
              <a:rPr lang="fr-FR" sz="1600" b="1" u="sng" dirty="0">
                <a:latin typeface="Calibri" panose="020F0502020204030204" pitchFamily="34" charset="0"/>
                <a:cs typeface="Calibri" panose="020F0502020204030204" pitchFamily="34" charset="0"/>
              </a:rPr>
              <a:t>Montant 2025 : </a:t>
            </a:r>
          </a:p>
          <a:p>
            <a:r>
              <a:rPr lang="fr-FR" sz="1600" u="sng" dirty="0">
                <a:latin typeface="Calibri" panose="020F0502020204030204" pitchFamily="34" charset="0"/>
                <a:cs typeface="Calibri" panose="020F0502020204030204" pitchFamily="34" charset="0"/>
              </a:rPr>
              <a:t>Dépenses :</a:t>
            </a:r>
            <a:r>
              <a:rPr lang="fr-FR" sz="1600" b="1" u="sng" dirty="0">
                <a:latin typeface="Calibri" panose="020F0502020204030204" pitchFamily="34" charset="0"/>
                <a:cs typeface="Calibri" panose="020F0502020204030204" pitchFamily="34" charset="0"/>
              </a:rPr>
              <a:t> </a:t>
            </a:r>
            <a:r>
              <a:rPr lang="fr-FR" sz="1600" dirty="0">
                <a:latin typeface="Calibri" panose="020F0502020204030204" pitchFamily="34" charset="0"/>
                <a:cs typeface="Calibri" panose="020F0502020204030204" pitchFamily="34" charset="0"/>
              </a:rPr>
              <a:t>330 000€ HT </a:t>
            </a:r>
          </a:p>
          <a:p>
            <a:r>
              <a:rPr lang="fr-FR" sz="1600" u="sng" dirty="0">
                <a:latin typeface="Calibri" panose="020F0502020204030204" pitchFamily="34" charset="0"/>
                <a:cs typeface="Calibri" panose="020F0502020204030204" pitchFamily="34" charset="0"/>
              </a:rPr>
              <a:t>Recettes  :</a:t>
            </a:r>
          </a:p>
          <a:p>
            <a:r>
              <a:rPr lang="fr-FR" sz="1600" dirty="0">
                <a:latin typeface="Calibri" panose="020F0502020204030204" pitchFamily="34" charset="0"/>
                <a:cs typeface="Calibri" panose="020F0502020204030204" pitchFamily="34" charset="0"/>
              </a:rPr>
              <a:t>Subvention Etat : 127 000€ | Subvention Région : 82 000 €</a:t>
            </a:r>
          </a:p>
          <a:p>
            <a:r>
              <a:rPr lang="fr-FR" sz="1600" dirty="0">
                <a:latin typeface="Calibri" panose="020F0502020204030204" pitchFamily="34" charset="0"/>
                <a:cs typeface="Calibri" panose="020F0502020204030204" pitchFamily="34" charset="0"/>
              </a:rPr>
              <a:t>Subvention ANS : 120 000 €</a:t>
            </a:r>
          </a:p>
          <a:p>
            <a:r>
              <a:rPr lang="fr-FR" sz="1600" dirty="0">
                <a:latin typeface="Calibri" panose="020F0502020204030204" pitchFamily="34" charset="0"/>
                <a:cs typeface="Calibri" panose="020F0502020204030204" pitchFamily="34" charset="0"/>
              </a:rPr>
              <a:t>FDC CAMVS : 164 000€ </a:t>
            </a:r>
          </a:p>
        </p:txBody>
      </p:sp>
      <p:graphicFrame>
        <p:nvGraphicFramePr>
          <p:cNvPr id="9" name="Diagramme 8">
            <a:extLst>
              <a:ext uri="{FF2B5EF4-FFF2-40B4-BE49-F238E27FC236}">
                <a16:creationId xmlns:a16="http://schemas.microsoft.com/office/drawing/2014/main" id="{0126EA87-1A13-8BCC-39BD-87A19563E8F7}"/>
              </a:ext>
            </a:extLst>
          </p:cNvPr>
          <p:cNvGraphicFramePr/>
          <p:nvPr>
            <p:extLst>
              <p:ext uri="{D42A27DB-BD31-4B8C-83A1-F6EECF244321}">
                <p14:modId xmlns:p14="http://schemas.microsoft.com/office/powerpoint/2010/main" val="1782802580"/>
              </p:ext>
            </p:extLst>
          </p:nvPr>
        </p:nvGraphicFramePr>
        <p:xfrm>
          <a:off x="6596989" y="2760492"/>
          <a:ext cx="4756811" cy="3535532"/>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pic>
        <p:nvPicPr>
          <p:cNvPr id="17" name="Image 16" descr="Une image contenant plein air, ciel, nuage, bâtiment&#10;&#10;Description générée automatiquement">
            <a:extLst>
              <a:ext uri="{FF2B5EF4-FFF2-40B4-BE49-F238E27FC236}">
                <a16:creationId xmlns:a16="http://schemas.microsoft.com/office/drawing/2014/main" id="{C76D3694-4DB2-46AB-D59C-40B27EFE50C3}"/>
              </a:ext>
            </a:extLst>
          </p:cNvPr>
          <p:cNvPicPr>
            <a:picLocks noChangeAspect="1"/>
          </p:cNvPicPr>
          <p:nvPr/>
        </p:nvPicPr>
        <p:blipFill>
          <a:blip r:embed="rId10"/>
          <a:stretch>
            <a:fillRect/>
          </a:stretch>
        </p:blipFill>
        <p:spPr>
          <a:xfrm>
            <a:off x="6201048" y="1972269"/>
            <a:ext cx="5293751" cy="3935972"/>
          </a:xfrm>
          <a:prstGeom prst="rect">
            <a:avLst/>
          </a:prstGeom>
          <a:effectLst>
            <a:softEdge rad="635000"/>
          </a:effectLst>
        </p:spPr>
      </p:pic>
    </p:spTree>
    <p:extLst>
      <p:ext uri="{BB962C8B-B14F-4D97-AF65-F5344CB8AC3E}">
        <p14:creationId xmlns:p14="http://schemas.microsoft.com/office/powerpoint/2010/main" val="245995384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ZoneTexte 26">
            <a:extLst>
              <a:ext uri="{FF2B5EF4-FFF2-40B4-BE49-F238E27FC236}">
                <a16:creationId xmlns:a16="http://schemas.microsoft.com/office/drawing/2014/main" id="{6AC9E593-8D09-477C-81CC-B24EBE707FFF}"/>
              </a:ext>
            </a:extLst>
          </p:cNvPr>
          <p:cNvSpPr txBox="1"/>
          <p:nvPr/>
        </p:nvSpPr>
        <p:spPr>
          <a:xfrm>
            <a:off x="261102" y="0"/>
            <a:ext cx="7166112" cy="671889"/>
          </a:xfrm>
          <a:prstGeom prst="rect">
            <a:avLst/>
          </a:prstGeom>
        </p:spPr>
        <p:txBody>
          <a:bodyPr vert="horz" lIns="91440" tIns="45720" rIns="91440" bIns="45720" rtlCol="0" anchor="b">
            <a:normAutofit/>
          </a:bodyPr>
          <a:lstStyle/>
          <a:p>
            <a:pPr algn="ctr">
              <a:lnSpc>
                <a:spcPct val="90000"/>
              </a:lnSpc>
              <a:spcBef>
                <a:spcPct val="0"/>
              </a:spcBef>
              <a:spcAft>
                <a:spcPts val="1000"/>
              </a:spcAft>
            </a:pPr>
            <a:r>
              <a:rPr lang="en-US" sz="3200" b="1" dirty="0">
                <a:latin typeface="+mj-lt"/>
                <a:ea typeface="+mj-ea"/>
                <a:cs typeface="+mj-cs"/>
              </a:rPr>
              <a:t>DEPLOIEMENT DE LA VIDEOPROTECTION</a:t>
            </a:r>
          </a:p>
        </p:txBody>
      </p:sp>
      <p:sp>
        <p:nvSpPr>
          <p:cNvPr id="26" name="Zone de texte 2">
            <a:extLst>
              <a:ext uri="{FF2B5EF4-FFF2-40B4-BE49-F238E27FC236}">
                <a16:creationId xmlns:a16="http://schemas.microsoft.com/office/drawing/2014/main" id="{90229502-F2E1-43A9-8481-279399E2C609}"/>
              </a:ext>
            </a:extLst>
          </p:cNvPr>
          <p:cNvSpPr txBox="1">
            <a:spLocks noChangeArrowheads="1"/>
          </p:cNvSpPr>
          <p:nvPr/>
        </p:nvSpPr>
        <p:spPr bwMode="auto">
          <a:xfrm>
            <a:off x="404527" y="815139"/>
            <a:ext cx="7216497" cy="3002856"/>
          </a:xfrm>
          <a:prstGeom prst="rect">
            <a:avLst/>
          </a:prstGeom>
        </p:spPr>
        <p:txBody>
          <a:bodyPr rot="0" vert="horz" lIns="91440" tIns="45720" rIns="91440" bIns="45720" rtlCol="0" anchorCtr="0">
            <a:normAutofit/>
          </a:bodyPr>
          <a:lstStyle/>
          <a:p>
            <a:pPr indent="449580">
              <a:lnSpc>
                <a:spcPct val="120000"/>
              </a:lnSpc>
            </a:pPr>
            <a:r>
              <a:rPr lang="fr-FR" sz="1600" dirty="0">
                <a:effectLst/>
                <a:ea typeface="Times New Roman" panose="02020603050405020304" pitchFamily="18" charset="0"/>
                <a:cs typeface="Arial" panose="020B0604020202020204" pitchFamily="34" charset="0"/>
              </a:rPr>
              <a:t>Conformément à l’arrêté préfectoral d’autorisation du 31/05/23, la commune continue en 2025 la mise en œuvre de son programme de déploiement de la vidéo protection débutée en juin 2023. </a:t>
            </a:r>
          </a:p>
          <a:p>
            <a:pPr indent="449580">
              <a:lnSpc>
                <a:spcPct val="120000"/>
              </a:lnSpc>
            </a:pPr>
            <a:endParaRPr lang="fr-FR" sz="1600" dirty="0">
              <a:effectLst/>
              <a:ea typeface="Calibri" panose="020F0502020204030204" pitchFamily="34" charset="0"/>
              <a:cs typeface="font478"/>
            </a:endParaRPr>
          </a:p>
          <a:p>
            <a:pPr indent="449580">
              <a:lnSpc>
                <a:spcPct val="120000"/>
              </a:lnSpc>
            </a:pPr>
            <a:r>
              <a:rPr lang="fr-FR" sz="1600" dirty="0">
                <a:effectLst/>
                <a:ea typeface="Calibri" panose="020F0502020204030204" pitchFamily="34" charset="0"/>
                <a:cs typeface="font478"/>
              </a:rPr>
              <a:t>Si 1/3 des caméras installées couvrent l’espace public, les 2/3 restant viennent sécuriser le patrimoine bâti de la commune. </a:t>
            </a:r>
          </a:p>
          <a:p>
            <a:pPr algn="just">
              <a:lnSpc>
                <a:spcPct val="120000"/>
              </a:lnSpc>
            </a:pPr>
            <a:endParaRPr lang="fr-FR" sz="1600" dirty="0">
              <a:ea typeface="Times New Roman" panose="02020603050405020304" pitchFamily="18" charset="0"/>
              <a:cs typeface="Arial" panose="020B0604020202020204" pitchFamily="34" charset="0"/>
            </a:endParaRPr>
          </a:p>
          <a:p>
            <a:pPr algn="just">
              <a:lnSpc>
                <a:spcPct val="120000"/>
              </a:lnSpc>
            </a:pPr>
            <a:r>
              <a:rPr lang="fr-FR" sz="1600" dirty="0">
                <a:ea typeface="Times New Roman" panose="02020603050405020304" pitchFamily="18" charset="0"/>
                <a:cs typeface="Arial" panose="020B0604020202020204" pitchFamily="34" charset="0"/>
              </a:rPr>
              <a:t>Les travaux s’achèveront au cours du 1</a:t>
            </a:r>
            <a:r>
              <a:rPr lang="fr-FR" sz="1600" baseline="30000" dirty="0">
                <a:ea typeface="Times New Roman" panose="02020603050405020304" pitchFamily="18" charset="0"/>
                <a:cs typeface="Arial" panose="020B0604020202020204" pitchFamily="34" charset="0"/>
              </a:rPr>
              <a:t>er</a:t>
            </a:r>
            <a:r>
              <a:rPr lang="fr-FR" sz="1600" dirty="0">
                <a:ea typeface="Times New Roman" panose="02020603050405020304" pitchFamily="18" charset="0"/>
                <a:cs typeface="Arial" panose="020B0604020202020204" pitchFamily="34" charset="0"/>
              </a:rPr>
              <a:t> trimestre 2025 avec notamment la mise en service du Centre de Supervision Urbain définitif au sein du Centre administratif rénové, vers lequel seront reliées les 168 caméras du projet. </a:t>
            </a:r>
          </a:p>
        </p:txBody>
      </p:sp>
      <p:sp>
        <p:nvSpPr>
          <p:cNvPr id="4" name="Espace réservé du numéro de diapositive 3"/>
          <p:cNvSpPr>
            <a:spLocks noGrp="1"/>
          </p:cNvSpPr>
          <p:nvPr>
            <p:ph type="sldNum" sz="quarter" idx="12"/>
          </p:nvPr>
        </p:nvSpPr>
        <p:spPr>
          <a:xfrm>
            <a:off x="9067800" y="6356350"/>
            <a:ext cx="2286000" cy="365125"/>
          </a:xfrm>
        </p:spPr>
        <p:txBody>
          <a:bodyPr vert="horz" lIns="91440" tIns="45720" rIns="91440" bIns="45720" rtlCol="0" anchor="ctr">
            <a:normAutofit/>
          </a:bodyPr>
          <a:lstStyle/>
          <a:p>
            <a:pPr>
              <a:spcAft>
                <a:spcPts val="600"/>
              </a:spcAft>
            </a:pPr>
            <a:fld id="{19D5A695-5240-47A0-8B1A-81884B776A59}" type="slidenum">
              <a:rPr lang="en-US">
                <a:solidFill>
                  <a:srgbClr val="FFFFFF"/>
                </a:solidFill>
              </a:rPr>
              <a:pPr>
                <a:spcAft>
                  <a:spcPts val="600"/>
                </a:spcAft>
              </a:pPr>
              <a:t>27</a:t>
            </a:fld>
            <a:endParaRPr lang="en-US" dirty="0">
              <a:solidFill>
                <a:srgbClr val="FFFFFF"/>
              </a:solidFill>
            </a:endParaRPr>
          </a:p>
        </p:txBody>
      </p:sp>
      <p:pic>
        <p:nvPicPr>
          <p:cNvPr id="6" name="Image 5">
            <a:hlinkClick r:id="rId2"/>
            <a:extLst>
              <a:ext uri="{FF2B5EF4-FFF2-40B4-BE49-F238E27FC236}">
                <a16:creationId xmlns:a16="http://schemas.microsoft.com/office/drawing/2014/main" id="{66A348CC-A172-8396-2B2E-674A5BB76E6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49200" y="6356350"/>
            <a:ext cx="2162113" cy="365125"/>
          </a:xfrm>
          <a:prstGeom prst="rect">
            <a:avLst/>
          </a:prstGeom>
          <a:noFill/>
          <a:ln>
            <a:noFill/>
          </a:ln>
        </p:spPr>
      </p:pic>
      <p:sp>
        <p:nvSpPr>
          <p:cNvPr id="7" name="ZoneTexte 6">
            <a:extLst>
              <a:ext uri="{FF2B5EF4-FFF2-40B4-BE49-F238E27FC236}">
                <a16:creationId xmlns:a16="http://schemas.microsoft.com/office/drawing/2014/main" id="{B241209C-513F-229A-29F6-F2B5F1107382}"/>
              </a:ext>
            </a:extLst>
          </p:cNvPr>
          <p:cNvSpPr txBox="1"/>
          <p:nvPr/>
        </p:nvSpPr>
        <p:spPr>
          <a:xfrm>
            <a:off x="476367" y="4102247"/>
            <a:ext cx="4344112" cy="1815882"/>
          </a:xfrm>
          <a:prstGeom prst="rect">
            <a:avLst/>
          </a:prstGeom>
          <a:noFill/>
        </p:spPr>
        <p:txBody>
          <a:bodyPr wrap="square" rtlCol="0">
            <a:spAutoFit/>
          </a:bodyPr>
          <a:lstStyle/>
          <a:p>
            <a:r>
              <a:rPr lang="fr-FR" sz="1600" b="1" u="sng" dirty="0">
                <a:latin typeface="Calibri" panose="020F0502020204030204" pitchFamily="34" charset="0"/>
                <a:cs typeface="Calibri" panose="020F0502020204030204" pitchFamily="34" charset="0"/>
              </a:rPr>
              <a:t>Montant 2025 : </a:t>
            </a:r>
          </a:p>
          <a:p>
            <a:r>
              <a:rPr lang="fr-FR" sz="1600" u="sng" dirty="0">
                <a:latin typeface="Calibri" panose="020F0502020204030204" pitchFamily="34" charset="0"/>
                <a:cs typeface="Calibri" panose="020F0502020204030204" pitchFamily="34" charset="0"/>
              </a:rPr>
              <a:t>Dépenses :</a:t>
            </a:r>
            <a:r>
              <a:rPr lang="fr-FR" sz="1600" b="1" u="sng" dirty="0">
                <a:latin typeface="Calibri" panose="020F0502020204030204" pitchFamily="34" charset="0"/>
                <a:cs typeface="Calibri" panose="020F0502020204030204" pitchFamily="34" charset="0"/>
              </a:rPr>
              <a:t> </a:t>
            </a:r>
            <a:r>
              <a:rPr lang="fr-FR" sz="1600" dirty="0">
                <a:latin typeface="Calibri" panose="020F0502020204030204" pitchFamily="34" charset="0"/>
                <a:cs typeface="Calibri" panose="020F0502020204030204" pitchFamily="34" charset="0"/>
              </a:rPr>
              <a:t>321 300 € HT </a:t>
            </a:r>
          </a:p>
          <a:p>
            <a:r>
              <a:rPr lang="fr-FR" sz="1600" u="sng" dirty="0">
                <a:latin typeface="Calibri" panose="020F0502020204030204" pitchFamily="34" charset="0"/>
                <a:cs typeface="Calibri" panose="020F0502020204030204" pitchFamily="34" charset="0"/>
              </a:rPr>
              <a:t>Recettes  :</a:t>
            </a:r>
          </a:p>
          <a:p>
            <a:r>
              <a:rPr lang="fr-FR" sz="1600" dirty="0">
                <a:latin typeface="Calibri" panose="020F0502020204030204" pitchFamily="34" charset="0"/>
                <a:cs typeface="Calibri" panose="020F0502020204030204" pitchFamily="34" charset="0"/>
              </a:rPr>
              <a:t>Subvention FIPD : 116 000 € | Subvention DSIL : 84 000 €</a:t>
            </a:r>
          </a:p>
          <a:p>
            <a:r>
              <a:rPr lang="fr-FR" sz="1600" dirty="0">
                <a:latin typeface="Calibri" panose="020F0502020204030204" pitchFamily="34" charset="0"/>
                <a:cs typeface="Calibri" panose="020F0502020204030204" pitchFamily="34" charset="0"/>
              </a:rPr>
              <a:t>Subvention Région : 30 000 €</a:t>
            </a:r>
          </a:p>
          <a:p>
            <a:r>
              <a:rPr lang="fr-FR" sz="1600" dirty="0">
                <a:latin typeface="Calibri" panose="020F0502020204030204" pitchFamily="34" charset="0"/>
                <a:cs typeface="Calibri" panose="020F0502020204030204" pitchFamily="34" charset="0"/>
              </a:rPr>
              <a:t>FDC CAMVS : 188 900 € </a:t>
            </a:r>
          </a:p>
        </p:txBody>
      </p:sp>
      <p:sp>
        <p:nvSpPr>
          <p:cNvPr id="2" name="Rectangle 4">
            <a:extLst>
              <a:ext uri="{FF2B5EF4-FFF2-40B4-BE49-F238E27FC236}">
                <a16:creationId xmlns:a16="http://schemas.microsoft.com/office/drawing/2014/main" id="{D88E951F-A74D-01E3-8718-A356C67C0F8C}"/>
              </a:ext>
            </a:extLst>
          </p:cNvPr>
          <p:cNvSpPr>
            <a:spLocks noChangeArrowheads="1"/>
          </p:cNvSpPr>
          <p:nvPr/>
        </p:nvSpPr>
        <p:spPr bwMode="auto">
          <a:xfrm>
            <a:off x="8052047" y="497149"/>
            <a:ext cx="1060585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fr-FR"/>
          </a:p>
        </p:txBody>
      </p:sp>
      <p:pic>
        <p:nvPicPr>
          <p:cNvPr id="1027" name="4C4B5A4C-D73D-4FEB-96D5-A9C3D35E7BBF" descr="IMG_7715.jpg">
            <a:extLst>
              <a:ext uri="{FF2B5EF4-FFF2-40B4-BE49-F238E27FC236}">
                <a16:creationId xmlns:a16="http://schemas.microsoft.com/office/drawing/2014/main" id="{C5B40074-6C1B-9500-DBCE-1C3ED027F3C2}"/>
              </a:ext>
            </a:extLst>
          </p:cNvPr>
          <p:cNvPicPr>
            <a:picLocks noChangeAspect="1" noChangeArrowheads="1"/>
          </p:cNvPicPr>
          <p:nvPr/>
        </p:nvPicPr>
        <p:blipFill>
          <a:blip r:embed="rId4" r:link="rId5">
            <a:extLst>
              <a:ext uri="{28A0092B-C50C-407E-A947-70E740481C1C}">
                <a14:useLocalDpi xmlns:a14="http://schemas.microsoft.com/office/drawing/2010/main" val="0"/>
              </a:ext>
            </a:extLst>
          </a:blip>
          <a:srcRect/>
          <a:stretch>
            <a:fillRect/>
          </a:stretch>
        </p:blipFill>
        <p:spPr bwMode="auto">
          <a:xfrm>
            <a:off x="8370903" y="671889"/>
            <a:ext cx="2982897" cy="5302928"/>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3" name="Espace réservé du numéro de diapositive 1">
            <a:extLst>
              <a:ext uri="{FF2B5EF4-FFF2-40B4-BE49-F238E27FC236}">
                <a16:creationId xmlns:a16="http://schemas.microsoft.com/office/drawing/2014/main" id="{E08018DA-1EE9-2DF0-3A20-A2045749095B}"/>
              </a:ext>
            </a:extLst>
          </p:cNvPr>
          <p:cNvSpPr txBox="1">
            <a:spLocks/>
          </p:cNvSpPr>
          <p:nvPr/>
        </p:nvSpPr>
        <p:spPr>
          <a:xfrm>
            <a:off x="8805333" y="6356350"/>
            <a:ext cx="2743200" cy="365125"/>
          </a:xfrm>
          <a:prstGeom prst="rect">
            <a:avLst/>
          </a:prstGeom>
        </p:spPr>
        <p:txBody>
          <a:bodyPr vert="horz" lIns="91440" tIns="45720" rIns="91440" bIns="45720" rtlCol="0" anchor="ctr">
            <a:normAutofit/>
          </a:bodyPr>
          <a:lstStyle>
            <a:defPPr>
              <a:defRPr lang="fr-FR"/>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defRPr/>
            </a:pPr>
            <a:fld id="{19D5A695-5240-47A0-8B1A-81884B776A59}" type="slidenum">
              <a:rPr lang="en-US" smtClean="0"/>
              <a:pPr>
                <a:spcAft>
                  <a:spcPts val="600"/>
                </a:spcAft>
                <a:defRPr/>
              </a:pPr>
              <a:t>27</a:t>
            </a:fld>
            <a:endParaRPr lang="en-US" dirty="0"/>
          </a:p>
        </p:txBody>
      </p:sp>
    </p:spTree>
    <p:extLst>
      <p:ext uri="{BB962C8B-B14F-4D97-AF65-F5344CB8AC3E}">
        <p14:creationId xmlns:p14="http://schemas.microsoft.com/office/powerpoint/2010/main" val="419484834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ZoneTexte 26">
            <a:extLst>
              <a:ext uri="{FF2B5EF4-FFF2-40B4-BE49-F238E27FC236}">
                <a16:creationId xmlns:a16="http://schemas.microsoft.com/office/drawing/2014/main" id="{6AC9E593-8D09-477C-81CC-B24EBE707FFF}"/>
              </a:ext>
            </a:extLst>
          </p:cNvPr>
          <p:cNvSpPr txBox="1"/>
          <p:nvPr/>
        </p:nvSpPr>
        <p:spPr>
          <a:xfrm>
            <a:off x="201280" y="-26488"/>
            <a:ext cx="9487741" cy="671889"/>
          </a:xfrm>
          <a:prstGeom prst="rect">
            <a:avLst/>
          </a:prstGeom>
        </p:spPr>
        <p:txBody>
          <a:bodyPr vert="horz" lIns="91440" tIns="45720" rIns="91440" bIns="45720" rtlCol="0" anchor="b">
            <a:normAutofit/>
          </a:bodyPr>
          <a:lstStyle/>
          <a:p>
            <a:pPr algn="ctr">
              <a:lnSpc>
                <a:spcPct val="90000"/>
              </a:lnSpc>
              <a:spcBef>
                <a:spcPct val="0"/>
              </a:spcBef>
              <a:spcAft>
                <a:spcPts val="1000"/>
              </a:spcAft>
            </a:pPr>
            <a:r>
              <a:rPr lang="en-US" sz="3200" b="1" dirty="0">
                <a:latin typeface="+mj-lt"/>
                <a:ea typeface="+mj-ea"/>
                <a:cs typeface="+mj-cs"/>
              </a:rPr>
              <a:t>CREATION D’UN PARC URBAIN SUR LE SITE LADOUMEGUE</a:t>
            </a:r>
          </a:p>
        </p:txBody>
      </p:sp>
      <p:sp>
        <p:nvSpPr>
          <p:cNvPr id="26" name="Zone de texte 2">
            <a:extLst>
              <a:ext uri="{FF2B5EF4-FFF2-40B4-BE49-F238E27FC236}">
                <a16:creationId xmlns:a16="http://schemas.microsoft.com/office/drawing/2014/main" id="{90229502-F2E1-43A9-8481-279399E2C609}"/>
              </a:ext>
            </a:extLst>
          </p:cNvPr>
          <p:cNvSpPr txBox="1">
            <a:spLocks noChangeArrowheads="1"/>
          </p:cNvSpPr>
          <p:nvPr/>
        </p:nvSpPr>
        <p:spPr bwMode="auto">
          <a:xfrm>
            <a:off x="404527" y="796063"/>
            <a:ext cx="7216497" cy="5265873"/>
          </a:xfrm>
          <a:prstGeom prst="rect">
            <a:avLst/>
          </a:prstGeom>
        </p:spPr>
        <p:txBody>
          <a:bodyPr rot="0" vert="horz" lIns="91440" tIns="45720" rIns="91440" bIns="45720" rtlCol="0" anchorCtr="0">
            <a:normAutofit/>
          </a:bodyPr>
          <a:lstStyle/>
          <a:p>
            <a:pPr indent="-228600">
              <a:lnSpc>
                <a:spcPct val="90000"/>
              </a:lnSpc>
              <a:spcBef>
                <a:spcPts val="1400"/>
              </a:spcBef>
              <a:spcAft>
                <a:spcPts val="1000"/>
              </a:spcAft>
              <a:buFont typeface="Arial" panose="020B0604020202020204" pitchFamily="34" charset="0"/>
              <a:buChar char="•"/>
            </a:pPr>
            <a:endParaRPr lang="en-US" sz="700" dirty="0">
              <a:effectLst/>
            </a:endParaRPr>
          </a:p>
        </p:txBody>
      </p:sp>
      <p:sp>
        <p:nvSpPr>
          <p:cNvPr id="4" name="Espace réservé du numéro de diapositive 3"/>
          <p:cNvSpPr>
            <a:spLocks noGrp="1"/>
          </p:cNvSpPr>
          <p:nvPr>
            <p:ph type="sldNum" sz="quarter" idx="12"/>
          </p:nvPr>
        </p:nvSpPr>
        <p:spPr>
          <a:xfrm>
            <a:off x="9067800" y="6356350"/>
            <a:ext cx="2286000" cy="365125"/>
          </a:xfrm>
        </p:spPr>
        <p:txBody>
          <a:bodyPr vert="horz" lIns="91440" tIns="45720" rIns="91440" bIns="45720" rtlCol="0" anchor="ctr">
            <a:normAutofit/>
          </a:bodyPr>
          <a:lstStyle/>
          <a:p>
            <a:pPr>
              <a:spcAft>
                <a:spcPts val="600"/>
              </a:spcAft>
            </a:pPr>
            <a:fld id="{19D5A695-5240-47A0-8B1A-81884B776A59}" type="slidenum">
              <a:rPr lang="en-US">
                <a:solidFill>
                  <a:srgbClr val="FFFFFF"/>
                </a:solidFill>
              </a:rPr>
              <a:pPr>
                <a:spcAft>
                  <a:spcPts val="600"/>
                </a:spcAft>
              </a:pPr>
              <a:t>28</a:t>
            </a:fld>
            <a:endParaRPr lang="en-US" dirty="0">
              <a:solidFill>
                <a:srgbClr val="FFFFFF"/>
              </a:solidFill>
            </a:endParaRPr>
          </a:p>
        </p:txBody>
      </p:sp>
      <p:sp>
        <p:nvSpPr>
          <p:cNvPr id="7" name="ZoneTexte 6">
            <a:extLst>
              <a:ext uri="{FF2B5EF4-FFF2-40B4-BE49-F238E27FC236}">
                <a16:creationId xmlns:a16="http://schemas.microsoft.com/office/drawing/2014/main" id="{9ACC1572-5936-DD38-7BA3-2A1E19BEFD5E}"/>
              </a:ext>
            </a:extLst>
          </p:cNvPr>
          <p:cNvSpPr txBox="1"/>
          <p:nvPr/>
        </p:nvSpPr>
        <p:spPr>
          <a:xfrm>
            <a:off x="491425" y="4170932"/>
            <a:ext cx="6174296" cy="1569660"/>
          </a:xfrm>
          <a:prstGeom prst="rect">
            <a:avLst/>
          </a:prstGeom>
          <a:noFill/>
        </p:spPr>
        <p:txBody>
          <a:bodyPr wrap="square">
            <a:spAutoFit/>
          </a:bodyPr>
          <a:lstStyle/>
          <a:p>
            <a:r>
              <a:rPr lang="fr-FR" sz="1600" b="1" dirty="0">
                <a:latin typeface="Calibri" panose="020F0502020204030204" pitchFamily="34" charset="0"/>
                <a:cs typeface="Calibri" panose="020F0502020204030204" pitchFamily="34" charset="0"/>
              </a:rPr>
              <a:t>Coût d’objectif 600 k€HT (720 k€ TTC)</a:t>
            </a:r>
          </a:p>
          <a:p>
            <a:r>
              <a:rPr lang="fr-FR" sz="1600" dirty="0">
                <a:latin typeface="Calibri" panose="020F0502020204030204" pitchFamily="34" charset="0"/>
                <a:cs typeface="Calibri" panose="020F0502020204030204" pitchFamily="34" charset="0"/>
              </a:rPr>
              <a:t>550 k€ HT de travaux </a:t>
            </a:r>
          </a:p>
          <a:p>
            <a:r>
              <a:rPr lang="fr-FR" sz="1600" dirty="0">
                <a:latin typeface="Calibri" panose="020F0502020204030204" pitchFamily="34" charset="0"/>
                <a:cs typeface="Calibri" panose="020F0502020204030204" pitchFamily="34" charset="0"/>
              </a:rPr>
              <a:t>50 k €HT de frais d’études AMO + relevés topographiques</a:t>
            </a:r>
          </a:p>
          <a:p>
            <a:r>
              <a:rPr lang="fr-FR" sz="1600" u="sng" dirty="0">
                <a:latin typeface="Calibri" panose="020F0502020204030204" pitchFamily="34" charset="0"/>
                <a:cs typeface="Calibri" panose="020F0502020204030204" pitchFamily="34" charset="0"/>
              </a:rPr>
              <a:t>Subventions escomptées : </a:t>
            </a:r>
          </a:p>
          <a:p>
            <a:r>
              <a:rPr lang="fr-FR" sz="1600" dirty="0">
                <a:latin typeface="Calibri" panose="020F0502020204030204" pitchFamily="34" charset="0"/>
                <a:cs typeface="Calibri" panose="020F0502020204030204" pitchFamily="34" charset="0"/>
              </a:rPr>
              <a:t>ETAT : 200 k€ , DEPARTEMENT : 200 k€, FDC CAMVS : 100 k€ , Ville : 100 k€</a:t>
            </a:r>
          </a:p>
        </p:txBody>
      </p:sp>
      <p:sp>
        <p:nvSpPr>
          <p:cNvPr id="2" name="ZoneTexte 1">
            <a:extLst>
              <a:ext uri="{FF2B5EF4-FFF2-40B4-BE49-F238E27FC236}">
                <a16:creationId xmlns:a16="http://schemas.microsoft.com/office/drawing/2014/main" id="{EF612385-2427-1314-4A92-4C1298ECCCB7}"/>
              </a:ext>
            </a:extLst>
          </p:cNvPr>
          <p:cNvSpPr txBox="1"/>
          <p:nvPr/>
        </p:nvSpPr>
        <p:spPr>
          <a:xfrm>
            <a:off x="704312" y="805558"/>
            <a:ext cx="5574726" cy="2800767"/>
          </a:xfrm>
          <a:prstGeom prst="rect">
            <a:avLst/>
          </a:prstGeom>
          <a:noFill/>
        </p:spPr>
        <p:txBody>
          <a:bodyPr wrap="square">
            <a:spAutoFit/>
          </a:bodyPr>
          <a:lstStyle/>
          <a:p>
            <a:pPr lvl="0" algn="just"/>
            <a:r>
              <a:rPr lang="fr-FR" sz="1600" b="0" u="none" strike="noStrike" dirty="0">
                <a:effectLst/>
                <a:latin typeface="Calibri" panose="020F0502020204030204" pitchFamily="34" charset="0"/>
                <a:ea typeface="Times New Roman" panose="02020603050405020304" pitchFamily="18" charset="0"/>
                <a:cs typeface="Calibri" panose="020F0502020204030204" pitchFamily="34" charset="0"/>
              </a:rPr>
              <a:t>S’appuyant sur une concertation avec les riverains, la commune engagera l’aménagement d’un terrain d’environ 1ha situé entre l’école Stiévenart et le complexe sportif Ladoumègue. </a:t>
            </a:r>
          </a:p>
          <a:p>
            <a:pPr lvl="0" algn="just"/>
            <a:endParaRPr lang="fr-FR" sz="1600" dirty="0">
              <a:latin typeface="Calibri" panose="020F0502020204030204" pitchFamily="34" charset="0"/>
              <a:ea typeface="Times New Roman" panose="02020603050405020304" pitchFamily="18" charset="0"/>
              <a:cs typeface="Calibri" panose="020F0502020204030204" pitchFamily="34" charset="0"/>
            </a:endParaRPr>
          </a:p>
          <a:p>
            <a:pPr lvl="0" algn="just"/>
            <a:r>
              <a:rPr lang="fr-FR" sz="1600" dirty="0">
                <a:effectLst/>
                <a:latin typeface="Calibri" panose="020F0502020204030204" pitchFamily="34" charset="0"/>
                <a:ea typeface="Times New Roman" panose="02020603050405020304" pitchFamily="18" charset="0"/>
                <a:cs typeface="Calibri" panose="020F0502020204030204" pitchFamily="34" charset="0"/>
              </a:rPr>
              <a:t>Ce parc urbain s’inscrira dans un cadre paysager inclusif et intergénérationnel, agrémenté de quelques modules d’activités physiques et sportives. </a:t>
            </a:r>
          </a:p>
          <a:p>
            <a:pPr lvl="0" algn="just"/>
            <a:endParaRPr lang="fr-FR" sz="1600" dirty="0">
              <a:latin typeface="Calibri" panose="020F0502020204030204" pitchFamily="34" charset="0"/>
              <a:ea typeface="Times New Roman" panose="02020603050405020304" pitchFamily="18" charset="0"/>
              <a:cs typeface="Calibri" panose="020F0502020204030204" pitchFamily="34" charset="0"/>
            </a:endParaRPr>
          </a:p>
          <a:p>
            <a:pPr lvl="0" algn="just"/>
            <a:r>
              <a:rPr lang="fr-FR" sz="1600" dirty="0">
                <a:effectLst/>
                <a:latin typeface="Calibri" panose="020F0502020204030204" pitchFamily="34" charset="0"/>
                <a:ea typeface="Times New Roman" panose="02020603050405020304" pitchFamily="18" charset="0"/>
                <a:cs typeface="Calibri" panose="020F0502020204030204" pitchFamily="34" charset="0"/>
              </a:rPr>
              <a:t>Il offrira un espace de balade, de repos, de loisirs et de détente afin d’améliorer la qualité de vie de ce quartier résidentiel et viser à renforcer les liens sociaux. </a:t>
            </a:r>
          </a:p>
        </p:txBody>
      </p:sp>
      <p:pic>
        <p:nvPicPr>
          <p:cNvPr id="5" name="Image 4" descr="Une image contenant texte, Photographie aérienne, Vue plongeante, carte&#10;&#10;Description générée automatiquement">
            <a:extLst>
              <a:ext uri="{FF2B5EF4-FFF2-40B4-BE49-F238E27FC236}">
                <a16:creationId xmlns:a16="http://schemas.microsoft.com/office/drawing/2014/main" id="{464A65D1-BAD1-5965-EFEB-5FDE84C32430}"/>
              </a:ext>
            </a:extLst>
          </p:cNvPr>
          <p:cNvPicPr>
            <a:picLocks noChangeAspect="1"/>
          </p:cNvPicPr>
          <p:nvPr/>
        </p:nvPicPr>
        <p:blipFill>
          <a:blip r:embed="rId2"/>
          <a:stretch>
            <a:fillRect/>
          </a:stretch>
        </p:blipFill>
        <p:spPr>
          <a:xfrm rot="16200000">
            <a:off x="6737491" y="1487822"/>
            <a:ext cx="5004813" cy="3815208"/>
          </a:xfrm>
          <a:prstGeom prst="rect">
            <a:avLst/>
          </a:prstGeom>
        </p:spPr>
      </p:pic>
      <p:sp>
        <p:nvSpPr>
          <p:cNvPr id="6" name="Forme libre : forme 5">
            <a:extLst>
              <a:ext uri="{FF2B5EF4-FFF2-40B4-BE49-F238E27FC236}">
                <a16:creationId xmlns:a16="http://schemas.microsoft.com/office/drawing/2014/main" id="{934DBBA2-072A-3592-3DBB-34640458A28B}"/>
              </a:ext>
            </a:extLst>
          </p:cNvPr>
          <p:cNvSpPr/>
          <p:nvPr/>
        </p:nvSpPr>
        <p:spPr>
          <a:xfrm>
            <a:off x="8102393" y="2546729"/>
            <a:ext cx="1281870" cy="1290415"/>
          </a:xfrm>
          <a:custGeom>
            <a:avLst/>
            <a:gdLst>
              <a:gd name="connsiteX0" fmla="*/ 0 w 1754372"/>
              <a:gd name="connsiteY0" fmla="*/ 340241 h 2115879"/>
              <a:gd name="connsiteX1" fmla="*/ 1754372 w 1754372"/>
              <a:gd name="connsiteY1" fmla="*/ 0 h 2115879"/>
              <a:gd name="connsiteX2" fmla="*/ 1541721 w 1754372"/>
              <a:gd name="connsiteY2" fmla="*/ 2115879 h 2115879"/>
              <a:gd name="connsiteX3" fmla="*/ 276446 w 1754372"/>
              <a:gd name="connsiteY3" fmla="*/ 1573618 h 2115879"/>
              <a:gd name="connsiteX4" fmla="*/ 0 w 1754372"/>
              <a:gd name="connsiteY4" fmla="*/ 340241 h 21158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4372" h="2115879">
                <a:moveTo>
                  <a:pt x="0" y="340241"/>
                </a:moveTo>
                <a:lnTo>
                  <a:pt x="1754372" y="0"/>
                </a:lnTo>
                <a:lnTo>
                  <a:pt x="1541721" y="2115879"/>
                </a:lnTo>
                <a:lnTo>
                  <a:pt x="276446" y="1573618"/>
                </a:lnTo>
                <a:lnTo>
                  <a:pt x="0" y="340241"/>
                </a:lnTo>
                <a:close/>
              </a:path>
            </a:pathLst>
          </a:custGeom>
          <a:noFill/>
          <a:ln w="57150">
            <a:solidFill>
              <a:srgbClr val="F7C03A"/>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fr-FR" dirty="0"/>
          </a:p>
        </p:txBody>
      </p:sp>
      <p:pic>
        <p:nvPicPr>
          <p:cNvPr id="13" name="Image 12">
            <a:hlinkClick r:id="rId3"/>
            <a:extLst>
              <a:ext uri="{FF2B5EF4-FFF2-40B4-BE49-F238E27FC236}">
                <a16:creationId xmlns:a16="http://schemas.microsoft.com/office/drawing/2014/main" id="{CDD63BD3-DF98-A234-1FF1-6DE327469483}"/>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43467" y="6234112"/>
            <a:ext cx="2162113" cy="365125"/>
          </a:xfrm>
          <a:prstGeom prst="rect">
            <a:avLst/>
          </a:prstGeom>
          <a:noFill/>
          <a:ln>
            <a:noFill/>
          </a:ln>
        </p:spPr>
      </p:pic>
      <p:sp>
        <p:nvSpPr>
          <p:cNvPr id="3" name="Espace réservé du numéro de diapositive 1">
            <a:extLst>
              <a:ext uri="{FF2B5EF4-FFF2-40B4-BE49-F238E27FC236}">
                <a16:creationId xmlns:a16="http://schemas.microsoft.com/office/drawing/2014/main" id="{27C61EA5-402C-B294-B937-6ADCCDDFAECC}"/>
              </a:ext>
            </a:extLst>
          </p:cNvPr>
          <p:cNvSpPr txBox="1">
            <a:spLocks/>
          </p:cNvSpPr>
          <p:nvPr/>
        </p:nvSpPr>
        <p:spPr>
          <a:xfrm>
            <a:off x="8805333" y="6356350"/>
            <a:ext cx="2743200" cy="365125"/>
          </a:xfrm>
          <a:prstGeom prst="rect">
            <a:avLst/>
          </a:prstGeom>
        </p:spPr>
        <p:txBody>
          <a:bodyPr vert="horz" lIns="91440" tIns="45720" rIns="91440" bIns="45720" rtlCol="0" anchor="ctr">
            <a:normAutofit/>
          </a:bodyPr>
          <a:lstStyle>
            <a:defPPr>
              <a:defRPr lang="fr-FR"/>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defRPr/>
            </a:pPr>
            <a:fld id="{19D5A695-5240-47A0-8B1A-81884B776A59}" type="slidenum">
              <a:rPr lang="en-US" smtClean="0"/>
              <a:pPr>
                <a:spcAft>
                  <a:spcPts val="600"/>
                </a:spcAft>
                <a:defRPr/>
              </a:pPr>
              <a:t>28</a:t>
            </a:fld>
            <a:endParaRPr lang="en-US" dirty="0"/>
          </a:p>
        </p:txBody>
      </p:sp>
    </p:spTree>
    <p:extLst>
      <p:ext uri="{BB962C8B-B14F-4D97-AF65-F5344CB8AC3E}">
        <p14:creationId xmlns:p14="http://schemas.microsoft.com/office/powerpoint/2010/main" val="183343305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 name="ZoneTexte 26">
            <a:extLst>
              <a:ext uri="{FF2B5EF4-FFF2-40B4-BE49-F238E27FC236}">
                <a16:creationId xmlns:a16="http://schemas.microsoft.com/office/drawing/2014/main" id="{6AC9E593-8D09-477C-81CC-B24EBE707FFF}"/>
              </a:ext>
            </a:extLst>
          </p:cNvPr>
          <p:cNvSpPr txBox="1"/>
          <p:nvPr/>
        </p:nvSpPr>
        <p:spPr>
          <a:xfrm>
            <a:off x="197134" y="54530"/>
            <a:ext cx="7166112" cy="671889"/>
          </a:xfrm>
          <a:prstGeom prst="rect">
            <a:avLst/>
          </a:prstGeom>
        </p:spPr>
        <p:txBody>
          <a:bodyPr vert="horz" lIns="91440" tIns="45720" rIns="91440" bIns="45720" rtlCol="0" anchor="b">
            <a:normAutofit/>
          </a:bodyPr>
          <a:lstStyle/>
          <a:p>
            <a:pPr>
              <a:lnSpc>
                <a:spcPct val="90000"/>
              </a:lnSpc>
              <a:spcBef>
                <a:spcPct val="0"/>
              </a:spcBef>
              <a:spcAft>
                <a:spcPts val="1000"/>
              </a:spcAft>
            </a:pPr>
            <a:r>
              <a:rPr lang="en-US" sz="3200" b="1" dirty="0">
                <a:latin typeface="+mj-lt"/>
                <a:ea typeface="+mj-ea"/>
                <a:cs typeface="+mj-cs"/>
              </a:rPr>
              <a:t>PROGRAMME DE VOIRIE</a:t>
            </a:r>
          </a:p>
        </p:txBody>
      </p:sp>
      <p:sp>
        <p:nvSpPr>
          <p:cNvPr id="26" name="Zone de texte 2">
            <a:extLst>
              <a:ext uri="{FF2B5EF4-FFF2-40B4-BE49-F238E27FC236}">
                <a16:creationId xmlns:a16="http://schemas.microsoft.com/office/drawing/2014/main" id="{90229502-F2E1-43A9-8481-279399E2C609}"/>
              </a:ext>
            </a:extLst>
          </p:cNvPr>
          <p:cNvSpPr txBox="1">
            <a:spLocks noChangeArrowheads="1"/>
          </p:cNvSpPr>
          <p:nvPr/>
        </p:nvSpPr>
        <p:spPr bwMode="auto">
          <a:xfrm>
            <a:off x="404527" y="796063"/>
            <a:ext cx="7216497" cy="5265873"/>
          </a:xfrm>
          <a:prstGeom prst="rect">
            <a:avLst/>
          </a:prstGeom>
        </p:spPr>
        <p:txBody>
          <a:bodyPr rot="0" vert="horz" lIns="91440" tIns="45720" rIns="91440" bIns="45720" rtlCol="0" anchorCtr="0">
            <a:normAutofit/>
          </a:bodyPr>
          <a:lstStyle/>
          <a:p>
            <a:pPr indent="-228600">
              <a:lnSpc>
                <a:spcPct val="90000"/>
              </a:lnSpc>
              <a:spcBef>
                <a:spcPts val="1400"/>
              </a:spcBef>
              <a:spcAft>
                <a:spcPts val="1000"/>
              </a:spcAft>
              <a:buFont typeface="Arial" panose="020B0604020202020204" pitchFamily="34" charset="0"/>
              <a:buChar char="•"/>
            </a:pPr>
            <a:endParaRPr lang="en-US" sz="700" dirty="0">
              <a:effectLst/>
            </a:endParaRPr>
          </a:p>
        </p:txBody>
      </p:sp>
      <p:sp>
        <p:nvSpPr>
          <p:cNvPr id="4" name="Espace réservé du numéro de diapositive 3"/>
          <p:cNvSpPr>
            <a:spLocks noGrp="1"/>
          </p:cNvSpPr>
          <p:nvPr>
            <p:ph type="sldNum" sz="quarter" idx="12"/>
          </p:nvPr>
        </p:nvSpPr>
        <p:spPr>
          <a:xfrm>
            <a:off x="9067800" y="6356350"/>
            <a:ext cx="2286000" cy="365125"/>
          </a:xfrm>
        </p:spPr>
        <p:txBody>
          <a:bodyPr vert="horz" lIns="91440" tIns="45720" rIns="91440" bIns="45720" rtlCol="0" anchor="ctr">
            <a:normAutofit/>
          </a:bodyPr>
          <a:lstStyle/>
          <a:p>
            <a:pPr>
              <a:spcAft>
                <a:spcPts val="600"/>
              </a:spcAft>
            </a:pPr>
            <a:fld id="{19D5A695-5240-47A0-8B1A-81884B776A59}" type="slidenum">
              <a:rPr lang="en-US">
                <a:solidFill>
                  <a:srgbClr val="FFFFFF"/>
                </a:solidFill>
              </a:rPr>
              <a:pPr>
                <a:spcAft>
                  <a:spcPts val="600"/>
                </a:spcAft>
              </a:pPr>
              <a:t>29</a:t>
            </a:fld>
            <a:endParaRPr lang="en-US" dirty="0">
              <a:solidFill>
                <a:srgbClr val="FFFFFF"/>
              </a:solidFill>
            </a:endParaRPr>
          </a:p>
        </p:txBody>
      </p:sp>
      <p:sp>
        <p:nvSpPr>
          <p:cNvPr id="3" name="ZoneTexte 2">
            <a:extLst>
              <a:ext uri="{FF2B5EF4-FFF2-40B4-BE49-F238E27FC236}">
                <a16:creationId xmlns:a16="http://schemas.microsoft.com/office/drawing/2014/main" id="{F5F9B031-2582-DE16-3B38-85DEB59003A5}"/>
              </a:ext>
            </a:extLst>
          </p:cNvPr>
          <p:cNvSpPr txBox="1"/>
          <p:nvPr/>
        </p:nvSpPr>
        <p:spPr>
          <a:xfrm>
            <a:off x="528034" y="693261"/>
            <a:ext cx="8679627" cy="4524315"/>
          </a:xfrm>
          <a:prstGeom prst="rect">
            <a:avLst/>
          </a:prstGeom>
          <a:noFill/>
        </p:spPr>
        <p:txBody>
          <a:bodyPr wrap="square">
            <a:spAutoFit/>
          </a:bodyPr>
          <a:lstStyle/>
          <a:p>
            <a:r>
              <a:rPr lang="fr-FR" sz="2000" b="1" dirty="0"/>
              <a:t>Secteurs inscrits dans la programmation voirie 2025-2026 avec la CAMVS</a:t>
            </a:r>
          </a:p>
          <a:p>
            <a:endParaRPr lang="fr-FR" dirty="0"/>
          </a:p>
          <a:p>
            <a:pPr marL="285750" indent="-285750">
              <a:buFont typeface="Arial" panose="020B0604020202020204" pitchFamily="34" charset="0"/>
              <a:buChar char="•"/>
            </a:pPr>
            <a:r>
              <a:rPr lang="fr-FR" sz="1400" dirty="0"/>
              <a:t>Rues G. Brassens et allée des Grands Chênes (démarrage 2024)</a:t>
            </a:r>
          </a:p>
          <a:p>
            <a:pPr marL="285750" indent="-285750">
              <a:buFont typeface="Arial" panose="020B0604020202020204" pitchFamily="34" charset="0"/>
              <a:buChar char="•"/>
            </a:pPr>
            <a:r>
              <a:rPr lang="fr-FR" sz="1400" dirty="0"/>
              <a:t>Rue Ferrer</a:t>
            </a:r>
          </a:p>
          <a:p>
            <a:pPr marL="285750" indent="-285750">
              <a:buFont typeface="Arial" panose="020B0604020202020204" pitchFamily="34" charset="0"/>
              <a:buChar char="•"/>
            </a:pPr>
            <a:r>
              <a:rPr lang="fr-FR" sz="1400" dirty="0"/>
              <a:t>Rue Pasteur en totalité</a:t>
            </a:r>
          </a:p>
          <a:p>
            <a:pPr marL="285750" indent="-285750">
              <a:buFont typeface="Arial" panose="020B0604020202020204" pitchFamily="34" charset="0"/>
              <a:buChar char="•"/>
            </a:pPr>
            <a:r>
              <a:rPr lang="fr-FR" sz="1400" dirty="0"/>
              <a:t>Rue Parmentier, de la rue la Fontaine à la rue Allende (120m)</a:t>
            </a:r>
          </a:p>
          <a:p>
            <a:pPr marL="285750" indent="-285750">
              <a:buFont typeface="Arial" panose="020B0604020202020204" pitchFamily="34" charset="0"/>
              <a:buChar char="•"/>
            </a:pPr>
            <a:r>
              <a:rPr lang="fr-FR" sz="1400" dirty="0"/>
              <a:t>Rue Mirabeau, de la rue la Fontaine au chemin du cimetière (250m)</a:t>
            </a:r>
          </a:p>
          <a:p>
            <a:pPr marL="285750" indent="-285750">
              <a:buFont typeface="Arial" panose="020B0604020202020204" pitchFamily="34" charset="0"/>
              <a:buChar char="•"/>
            </a:pPr>
            <a:r>
              <a:rPr lang="fr-FR" sz="1400" dirty="0"/>
              <a:t>Allée des Cèdres en totalité</a:t>
            </a:r>
          </a:p>
          <a:p>
            <a:pPr marL="285750" indent="-285750">
              <a:buFont typeface="Arial" panose="020B0604020202020204" pitchFamily="34" charset="0"/>
              <a:buChar char="•"/>
            </a:pPr>
            <a:r>
              <a:rPr lang="fr-FR" sz="1400" dirty="0"/>
              <a:t>Rue Hélène Boucher, de la rue FJ Curie à la rue Gagarine (140m)</a:t>
            </a:r>
          </a:p>
          <a:p>
            <a:pPr marL="285750" indent="-285750">
              <a:buFont typeface="Arial" panose="020B0604020202020204" pitchFamily="34" charset="0"/>
              <a:buChar char="•"/>
            </a:pPr>
            <a:r>
              <a:rPr lang="fr-FR" sz="1400" dirty="0"/>
              <a:t>Rue Serge Juste, de la rue Langevin à la rue Langevin (500m)</a:t>
            </a:r>
          </a:p>
          <a:p>
            <a:pPr marL="285750" indent="-285750">
              <a:buFont typeface="Arial" panose="020B0604020202020204" pitchFamily="34" charset="0"/>
              <a:buChar char="•"/>
            </a:pPr>
            <a:r>
              <a:rPr lang="fr-FR" sz="1400" dirty="0"/>
              <a:t>Rue Allende, de la rue Parmentier à l'allée des Bouleaux (280m)</a:t>
            </a:r>
          </a:p>
          <a:p>
            <a:pPr marL="285750" indent="-285750">
              <a:buFont typeface="Arial" panose="020B0604020202020204" pitchFamily="34" charset="0"/>
              <a:buChar char="•"/>
            </a:pPr>
            <a:r>
              <a:rPr lang="fr-FR" sz="1400" dirty="0"/>
              <a:t>Rue des Martyrs en totalité</a:t>
            </a:r>
          </a:p>
          <a:p>
            <a:pPr marL="285750" indent="-285750">
              <a:buFont typeface="Arial" panose="020B0604020202020204" pitchFamily="34" charset="0"/>
              <a:buChar char="•"/>
            </a:pPr>
            <a:r>
              <a:rPr lang="fr-FR" sz="1400" dirty="0"/>
              <a:t>Parvis de la gare : de la place Serge Juste à la rue Gambetta</a:t>
            </a:r>
          </a:p>
          <a:p>
            <a:pPr marL="285750" indent="-285750">
              <a:buFont typeface="Arial" panose="020B0604020202020204" pitchFamily="34" charset="0"/>
              <a:buChar char="•"/>
            </a:pPr>
            <a:endParaRPr lang="fr-FR" sz="1400" dirty="0"/>
          </a:p>
          <a:p>
            <a:pPr marL="285750" indent="-285750">
              <a:buFont typeface="Arial" panose="020B0604020202020204" pitchFamily="34" charset="0"/>
              <a:buChar char="•"/>
            </a:pPr>
            <a:r>
              <a:rPr lang="fr-FR" sz="1400" dirty="0"/>
              <a:t>Pont d'Aymeries situé chemin de Gommegnies</a:t>
            </a:r>
          </a:p>
          <a:p>
            <a:pPr marL="285750" indent="-285750">
              <a:buFont typeface="Arial" panose="020B0604020202020204" pitchFamily="34" charset="0"/>
              <a:buChar char="•"/>
            </a:pPr>
            <a:endParaRPr lang="fr-FR" dirty="0"/>
          </a:p>
          <a:p>
            <a:pPr marL="285750" indent="-285750">
              <a:buFont typeface="Arial" panose="020B0604020202020204" pitchFamily="34" charset="0"/>
              <a:buChar char="•"/>
            </a:pPr>
            <a:endParaRPr lang="fr-FR" dirty="0"/>
          </a:p>
          <a:p>
            <a:r>
              <a:rPr lang="fr-FR" sz="1400" b="1" dirty="0">
                <a:latin typeface="Calibri" panose="020F0502020204030204" pitchFamily="34" charset="0"/>
                <a:cs typeface="Calibri" panose="020F0502020204030204" pitchFamily="34" charset="0"/>
              </a:rPr>
              <a:t>Coût pour la commune : 1M d’€ sur 2025/2026</a:t>
            </a:r>
          </a:p>
          <a:p>
            <a:endParaRPr lang="fr-FR" b="1" dirty="0"/>
          </a:p>
        </p:txBody>
      </p:sp>
      <p:sp>
        <p:nvSpPr>
          <p:cNvPr id="2" name="Espace réservé du numéro de diapositive 1">
            <a:extLst>
              <a:ext uri="{FF2B5EF4-FFF2-40B4-BE49-F238E27FC236}">
                <a16:creationId xmlns:a16="http://schemas.microsoft.com/office/drawing/2014/main" id="{040AE8F5-005B-0535-B70C-FD3CB8323ED2}"/>
              </a:ext>
            </a:extLst>
          </p:cNvPr>
          <p:cNvSpPr txBox="1">
            <a:spLocks/>
          </p:cNvSpPr>
          <p:nvPr/>
        </p:nvSpPr>
        <p:spPr>
          <a:xfrm>
            <a:off x="8805333" y="6356350"/>
            <a:ext cx="2743200" cy="365125"/>
          </a:xfrm>
          <a:prstGeom prst="rect">
            <a:avLst/>
          </a:prstGeom>
        </p:spPr>
        <p:txBody>
          <a:bodyPr vert="horz" lIns="91440" tIns="45720" rIns="91440" bIns="45720" rtlCol="0" anchor="ctr">
            <a:normAutofit/>
          </a:bodyPr>
          <a:lstStyle>
            <a:defPPr>
              <a:defRPr lang="fr-FR"/>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defRPr/>
            </a:pPr>
            <a:fld id="{19D5A695-5240-47A0-8B1A-81884B776A59}" type="slidenum">
              <a:rPr lang="en-US" smtClean="0"/>
              <a:pPr>
                <a:spcAft>
                  <a:spcPts val="600"/>
                </a:spcAft>
                <a:defRPr/>
              </a:pPr>
              <a:t>29</a:t>
            </a:fld>
            <a:endParaRPr lang="en-US" dirty="0"/>
          </a:p>
        </p:txBody>
      </p:sp>
      <p:pic>
        <p:nvPicPr>
          <p:cNvPr id="5" name="Image 4">
            <a:hlinkClick r:id="rId2"/>
            <a:extLst>
              <a:ext uri="{FF2B5EF4-FFF2-40B4-BE49-F238E27FC236}">
                <a16:creationId xmlns:a16="http://schemas.microsoft.com/office/drawing/2014/main" id="{58DA5E79-C17A-0222-5FE8-5604E40F7ED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49200" y="6356350"/>
            <a:ext cx="2162113" cy="365125"/>
          </a:xfrm>
          <a:prstGeom prst="rect">
            <a:avLst/>
          </a:prstGeom>
          <a:noFill/>
          <a:ln>
            <a:noFill/>
          </a:ln>
        </p:spPr>
      </p:pic>
    </p:spTree>
    <p:extLst>
      <p:ext uri="{BB962C8B-B14F-4D97-AF65-F5344CB8AC3E}">
        <p14:creationId xmlns:p14="http://schemas.microsoft.com/office/powerpoint/2010/main" val="21473850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oneTexte 5">
            <a:extLst>
              <a:ext uri="{FF2B5EF4-FFF2-40B4-BE49-F238E27FC236}">
                <a16:creationId xmlns:a16="http://schemas.microsoft.com/office/drawing/2014/main" id="{7C0AFB60-4F39-8E4F-BD75-F4D6BF68128C}"/>
              </a:ext>
            </a:extLst>
          </p:cNvPr>
          <p:cNvSpPr txBox="1"/>
          <p:nvPr/>
        </p:nvSpPr>
        <p:spPr>
          <a:xfrm>
            <a:off x="327349" y="136525"/>
            <a:ext cx="10905066" cy="491652"/>
          </a:xfrm>
          <a:prstGeom prst="rect">
            <a:avLst/>
          </a:prstGeom>
        </p:spPr>
        <p:txBody>
          <a:bodyPr vert="horz" lIns="91440" tIns="45720" rIns="91440" bIns="45720" rtlCol="0" anchor="ctr">
            <a:normAutofit fontScale="92500" lnSpcReduction="10000"/>
          </a:bodyPr>
          <a:lstStyle/>
          <a:p>
            <a:pPr>
              <a:lnSpc>
                <a:spcPct val="90000"/>
              </a:lnSpc>
              <a:spcBef>
                <a:spcPct val="0"/>
              </a:spcBef>
              <a:spcAft>
                <a:spcPts val="1000"/>
              </a:spcAft>
              <a:tabLst>
                <a:tab pos="466725" algn="l"/>
                <a:tab pos="723900" algn="l"/>
              </a:tabLst>
            </a:pPr>
            <a:r>
              <a:rPr lang="en-US" sz="3200" b="1" dirty="0">
                <a:effectLst/>
                <a:latin typeface="+mj-lt"/>
                <a:ea typeface="+mj-ea"/>
                <a:cs typeface="+mj-cs"/>
              </a:rPr>
              <a:t>PREAMBULE | LE DEBAT D’ORIENTATION BUDGETAIRE</a:t>
            </a:r>
          </a:p>
        </p:txBody>
      </p:sp>
      <p:sp>
        <p:nvSpPr>
          <p:cNvPr id="5" name="ZoneTexte 4">
            <a:extLst>
              <a:ext uri="{FF2B5EF4-FFF2-40B4-BE49-F238E27FC236}">
                <a16:creationId xmlns:a16="http://schemas.microsoft.com/office/drawing/2014/main" id="{226A9B0C-4C90-8CB1-F76E-31437F9AF26E}"/>
              </a:ext>
            </a:extLst>
          </p:cNvPr>
          <p:cNvSpPr txBox="1"/>
          <p:nvPr/>
        </p:nvSpPr>
        <p:spPr>
          <a:xfrm>
            <a:off x="424423" y="1042691"/>
            <a:ext cx="11619552" cy="4427094"/>
          </a:xfrm>
          <a:prstGeom prst="rect">
            <a:avLst/>
          </a:prstGeom>
        </p:spPr>
        <p:txBody>
          <a:bodyPr vert="horz" lIns="91440" tIns="45720" rIns="91440" bIns="45720" rtlCol="0">
            <a:noAutofit/>
          </a:bodyPr>
          <a:lstStyle/>
          <a:p>
            <a:pPr>
              <a:lnSpc>
                <a:spcPct val="115000"/>
              </a:lnSpc>
            </a:pPr>
            <a:r>
              <a:rPr lang="fr-FR" sz="1200" b="1" i="1" dirty="0">
                <a:effectLst/>
                <a:latin typeface="Calibri Light" panose="020F0302020204030204" pitchFamily="34" charset="0"/>
                <a:ea typeface="Calibri" panose="020F0502020204030204" pitchFamily="34" charset="0"/>
                <a:cs typeface="CenturyGothic"/>
              </a:rPr>
              <a:t>L’article 107 de la loi du 7 aout 2015 portant nouvelle organisation territoriale de la République ( NOTRe) a modifié les articles L.2132-1 , L.3312-1 et L.5211-36 relatifs au débat d’orientation budgétaire, en complétant les dispositions relatives à la forme et au contenu du débat. Le DOB doit être appuyé par un rapport d’orientation budgétaire (ROB). </a:t>
            </a:r>
            <a:endParaRPr lang="fr-FR" sz="1200" dirty="0">
              <a:effectLst/>
              <a:latin typeface="Calibri" panose="020F0502020204030204" pitchFamily="34" charset="0"/>
              <a:ea typeface="Calibri" panose="020F0502020204030204" pitchFamily="34" charset="0"/>
              <a:cs typeface="font478"/>
            </a:endParaRPr>
          </a:p>
          <a:p>
            <a:pPr>
              <a:lnSpc>
                <a:spcPct val="115000"/>
              </a:lnSpc>
            </a:pPr>
            <a:r>
              <a:rPr lang="fr-FR" sz="1200" dirty="0">
                <a:effectLst/>
                <a:latin typeface="Calibri Light" panose="020F0302020204030204" pitchFamily="34" charset="0"/>
                <a:ea typeface="Calibri" panose="020F0502020204030204" pitchFamily="34" charset="0"/>
                <a:cs typeface="CenturyGothic"/>
              </a:rPr>
              <a:t>Le DOB permet aux conseillers municipaux d’obtenir plus d’informations sur la capacité financière de la collectivité et donc de prendre les bonnes décisions budgétaires en fonction de leurs contraintes. Le DOB doit être obligatoirement réalisé dans les 2 mois précédant le vote du budget primitif (la première phase obligatoire du cycle budgétaire annuel).</a:t>
            </a:r>
          </a:p>
          <a:p>
            <a:pPr>
              <a:lnSpc>
                <a:spcPct val="115000"/>
              </a:lnSpc>
            </a:pPr>
            <a:endParaRPr lang="fr-FR" sz="1200" dirty="0">
              <a:effectLst/>
              <a:latin typeface="Calibri" panose="020F0502020204030204" pitchFamily="34" charset="0"/>
              <a:ea typeface="Calibri" panose="020F0502020204030204" pitchFamily="34" charset="0"/>
              <a:cs typeface="font478"/>
            </a:endParaRPr>
          </a:p>
          <a:p>
            <a:pPr>
              <a:lnSpc>
                <a:spcPct val="115000"/>
              </a:lnSpc>
            </a:pPr>
            <a:r>
              <a:rPr lang="fr-FR" sz="1200" dirty="0">
                <a:effectLst/>
                <a:latin typeface="Wingdings" panose="05000000000000000000" pitchFamily="2" charset="2"/>
                <a:ea typeface="Wingdings" panose="05000000000000000000" pitchFamily="2" charset="2"/>
                <a:cs typeface="Wingdings" panose="05000000000000000000" pitchFamily="2" charset="2"/>
              </a:rPr>
              <a:t>à</a:t>
            </a:r>
            <a:r>
              <a:rPr lang="fr-FR" sz="1200" b="1" i="1" dirty="0">
                <a:effectLst/>
                <a:latin typeface="Calibri Light" panose="020F0302020204030204" pitchFamily="34" charset="0"/>
                <a:ea typeface="Calibri" panose="020F0502020204030204" pitchFamily="34" charset="0"/>
                <a:cs typeface="CenturyGothic"/>
              </a:rPr>
              <a:t>Le cadre légal</a:t>
            </a:r>
            <a:endParaRPr lang="fr-FR" sz="1200" dirty="0">
              <a:effectLst/>
              <a:latin typeface="Calibri" panose="020F0502020204030204" pitchFamily="34" charset="0"/>
              <a:ea typeface="Calibri" panose="020F0502020204030204" pitchFamily="34" charset="0"/>
              <a:cs typeface="font478"/>
            </a:endParaRPr>
          </a:p>
          <a:p>
            <a:r>
              <a:rPr lang="fr-FR" sz="1200" dirty="0">
                <a:effectLst/>
                <a:latin typeface="Calibri Light" panose="020F0302020204030204" pitchFamily="34" charset="0"/>
                <a:ea typeface="Calibri" panose="020F0502020204030204" pitchFamily="34" charset="0"/>
                <a:cs typeface="CenturyGothic"/>
              </a:rPr>
              <a:t>Le débat d'orientation budgétaire est obligatoire pour les régions,</a:t>
            </a:r>
            <a:r>
              <a:rPr lang="fr-FR" sz="1200" dirty="0">
                <a:latin typeface="Calibri" panose="020F0502020204030204" pitchFamily="34" charset="0"/>
                <a:ea typeface="Calibri" panose="020F0502020204030204" pitchFamily="34" charset="0"/>
                <a:cs typeface="CenturyGothic"/>
              </a:rPr>
              <a:t> </a:t>
            </a:r>
            <a:r>
              <a:rPr lang="fr-FR" sz="1200" dirty="0">
                <a:effectLst/>
                <a:latin typeface="Calibri Light" panose="020F0302020204030204" pitchFamily="34" charset="0"/>
                <a:ea typeface="Calibri" panose="020F0502020204030204" pitchFamily="34" charset="0"/>
                <a:cs typeface="CenturyGothic"/>
              </a:rPr>
              <a:t>les départements,</a:t>
            </a:r>
            <a:r>
              <a:rPr lang="fr-FR" sz="1200" dirty="0">
                <a:latin typeface="Calibri" panose="020F0502020204030204" pitchFamily="34" charset="0"/>
                <a:ea typeface="Calibri" panose="020F0502020204030204" pitchFamily="34" charset="0"/>
                <a:cs typeface="CenturyGothic"/>
              </a:rPr>
              <a:t> </a:t>
            </a:r>
            <a:r>
              <a:rPr lang="fr-FR" sz="1200" dirty="0">
                <a:effectLst/>
                <a:latin typeface="Calibri Light" panose="020F0302020204030204" pitchFamily="34" charset="0"/>
                <a:ea typeface="Calibri" panose="020F0502020204030204" pitchFamily="34" charset="0"/>
                <a:cs typeface="CenturyGothic"/>
              </a:rPr>
              <a:t>les communes de plus de 3.500 habitants et </a:t>
            </a:r>
            <a:r>
              <a:rPr lang="fr-FR" sz="1200" b="1" dirty="0">
                <a:effectLst/>
                <a:latin typeface="Calibri Light" panose="020F0302020204030204" pitchFamily="34" charset="0"/>
                <a:ea typeface="Calibri" panose="020F0502020204030204" pitchFamily="34" charset="0"/>
                <a:cs typeface="CenturyGothic"/>
              </a:rPr>
              <a:t>l</a:t>
            </a:r>
            <a:r>
              <a:rPr lang="fr-FR" sz="1200" b="1" dirty="0">
                <a:effectLst/>
                <a:latin typeface="Calibri Light" panose="020F0302020204030204" pitchFamily="34" charset="0"/>
                <a:ea typeface="Calibri" panose="020F0502020204030204" pitchFamily="34" charset="0"/>
                <a:cs typeface="Symbol" panose="05050102010706020507" pitchFamily="18" charset="2"/>
              </a:rPr>
              <a:t>es collectivités locales de plus de10 000 habitants</a:t>
            </a:r>
            <a:endParaRPr lang="fr-FR" sz="1200" dirty="0">
              <a:effectLst/>
              <a:latin typeface="Calibri" panose="020F0502020204030204" pitchFamily="34" charset="0"/>
              <a:ea typeface="Calibri" panose="020F0502020204030204" pitchFamily="34" charset="0"/>
              <a:cs typeface="font478"/>
            </a:endParaRPr>
          </a:p>
          <a:p>
            <a:pPr>
              <a:lnSpc>
                <a:spcPct val="115000"/>
              </a:lnSpc>
            </a:pPr>
            <a:r>
              <a:rPr lang="fr-FR" sz="1200" b="1" dirty="0">
                <a:effectLst/>
                <a:latin typeface="Calibri Light" panose="020F0302020204030204" pitchFamily="34" charset="0"/>
                <a:ea typeface="Calibri" panose="020F0502020204030204" pitchFamily="34" charset="0"/>
                <a:cs typeface="CenturyGothic"/>
              </a:rPr>
              <a:t>Une délibération sur le budget non précédée de ce débat est entachée d'illégalité et peut entraîner l'annulation du budget.</a:t>
            </a:r>
            <a:endParaRPr lang="fr-FR" sz="1200" b="1" dirty="0">
              <a:effectLst/>
              <a:latin typeface="Calibri" panose="020F0502020204030204" pitchFamily="34" charset="0"/>
              <a:ea typeface="Calibri" panose="020F0502020204030204" pitchFamily="34" charset="0"/>
              <a:cs typeface="font478"/>
            </a:endParaRPr>
          </a:p>
          <a:p>
            <a:pPr>
              <a:lnSpc>
                <a:spcPct val="115000"/>
              </a:lnSpc>
            </a:pPr>
            <a:r>
              <a:rPr lang="fr-FR" sz="1200" dirty="0">
                <a:effectLst/>
                <a:latin typeface="Calibri Light" panose="020F0302020204030204" pitchFamily="34" charset="0"/>
                <a:ea typeface="Calibri" panose="020F0502020204030204" pitchFamily="34" charset="0"/>
                <a:cs typeface="CenturyGothic"/>
              </a:rPr>
              <a:t> </a:t>
            </a:r>
            <a:endParaRPr lang="fr-FR" sz="1200" dirty="0">
              <a:effectLst/>
              <a:latin typeface="Calibri" panose="020F0502020204030204" pitchFamily="34" charset="0"/>
              <a:ea typeface="Calibri" panose="020F0502020204030204" pitchFamily="34" charset="0"/>
              <a:cs typeface="font478"/>
            </a:endParaRPr>
          </a:p>
          <a:p>
            <a:pPr>
              <a:lnSpc>
                <a:spcPct val="115000"/>
              </a:lnSpc>
            </a:pPr>
            <a:r>
              <a:rPr lang="fr-FR" sz="1200" dirty="0">
                <a:effectLst/>
                <a:latin typeface="Wingdings" panose="05000000000000000000" pitchFamily="2" charset="2"/>
                <a:ea typeface="Wingdings" panose="05000000000000000000" pitchFamily="2" charset="2"/>
                <a:cs typeface="Wingdings" panose="05000000000000000000" pitchFamily="2" charset="2"/>
              </a:rPr>
              <a:t>à</a:t>
            </a:r>
            <a:r>
              <a:rPr lang="fr-FR" sz="1200" b="1" i="1" dirty="0">
                <a:effectLst/>
                <a:latin typeface="Calibri Light" panose="020F0302020204030204" pitchFamily="34" charset="0"/>
                <a:ea typeface="Calibri" panose="020F0502020204030204" pitchFamily="34" charset="0"/>
                <a:cs typeface="CenturyGothic"/>
              </a:rPr>
              <a:t>Les objectifs</a:t>
            </a:r>
            <a:endParaRPr lang="fr-FR" sz="1200" dirty="0">
              <a:effectLst/>
              <a:latin typeface="Calibri" panose="020F0502020204030204" pitchFamily="34" charset="0"/>
              <a:ea typeface="Calibri" panose="020F0502020204030204" pitchFamily="34" charset="0"/>
              <a:cs typeface="font478"/>
            </a:endParaRPr>
          </a:p>
          <a:p>
            <a:pPr>
              <a:lnSpc>
                <a:spcPct val="115000"/>
              </a:lnSpc>
            </a:pPr>
            <a:r>
              <a:rPr lang="fr-FR" sz="1200" dirty="0">
                <a:effectLst/>
                <a:latin typeface="Calibri Light" panose="020F0302020204030204" pitchFamily="34" charset="0"/>
                <a:ea typeface="Calibri" panose="020F0502020204030204" pitchFamily="34" charset="0"/>
                <a:cs typeface="CenturyGothic"/>
              </a:rPr>
              <a:t>Ce débat permet:</a:t>
            </a:r>
            <a:endParaRPr lang="fr-FR" sz="1200" dirty="0">
              <a:effectLst/>
              <a:latin typeface="Calibri" panose="020F0502020204030204" pitchFamily="34" charset="0"/>
              <a:ea typeface="Calibri" panose="020F0502020204030204" pitchFamily="34" charset="0"/>
              <a:cs typeface="font478"/>
            </a:endParaRPr>
          </a:p>
          <a:p>
            <a:pPr>
              <a:lnSpc>
                <a:spcPct val="115000"/>
              </a:lnSpc>
            </a:pPr>
            <a:r>
              <a:rPr lang="fr-FR" sz="1200" dirty="0">
                <a:effectLst/>
                <a:latin typeface="Calibri Light" panose="020F0302020204030204" pitchFamily="34" charset="0"/>
                <a:ea typeface="Calibri" panose="020F0502020204030204" pitchFamily="34" charset="0"/>
                <a:cs typeface="Symbol" panose="05050102010706020507" pitchFamily="18" charset="2"/>
              </a:rPr>
              <a:t>· </a:t>
            </a:r>
            <a:r>
              <a:rPr lang="fr-FR" sz="1200" dirty="0">
                <a:effectLst/>
                <a:latin typeface="Calibri Light" panose="020F0302020204030204" pitchFamily="34" charset="0"/>
                <a:ea typeface="Calibri" panose="020F0502020204030204" pitchFamily="34" charset="0"/>
                <a:cs typeface="CenturyGothic"/>
              </a:rPr>
              <a:t>de discuter des orientations budgétaires qui préfigurent les priorités qui seront affichées dans le budget primitif,</a:t>
            </a:r>
            <a:endParaRPr lang="fr-FR" sz="1200" dirty="0">
              <a:effectLst/>
              <a:latin typeface="Calibri" panose="020F0502020204030204" pitchFamily="34" charset="0"/>
              <a:ea typeface="Calibri" panose="020F0502020204030204" pitchFamily="34" charset="0"/>
              <a:cs typeface="font478"/>
            </a:endParaRPr>
          </a:p>
          <a:p>
            <a:pPr>
              <a:lnSpc>
                <a:spcPct val="115000"/>
              </a:lnSpc>
            </a:pPr>
            <a:r>
              <a:rPr lang="fr-FR" sz="1200" dirty="0">
                <a:effectLst/>
                <a:latin typeface="Calibri Light" panose="020F0302020204030204" pitchFamily="34" charset="0"/>
                <a:ea typeface="Calibri" panose="020F0502020204030204" pitchFamily="34" charset="0"/>
                <a:cs typeface="Symbol" panose="05050102010706020507" pitchFamily="18" charset="2"/>
              </a:rPr>
              <a:t>· </a:t>
            </a:r>
            <a:r>
              <a:rPr lang="fr-FR" sz="1200" dirty="0">
                <a:effectLst/>
                <a:latin typeface="Calibri Light" panose="020F0302020204030204" pitchFamily="34" charset="0"/>
                <a:ea typeface="Calibri" panose="020F0502020204030204" pitchFamily="34" charset="0"/>
                <a:cs typeface="CenturyGothic"/>
              </a:rPr>
              <a:t>de formaliser l'évolution de la situation financière de la commune,</a:t>
            </a:r>
            <a:endParaRPr lang="fr-FR" sz="1200" dirty="0">
              <a:effectLst/>
              <a:latin typeface="Calibri" panose="020F0502020204030204" pitchFamily="34" charset="0"/>
              <a:ea typeface="Calibri" panose="020F0502020204030204" pitchFamily="34" charset="0"/>
              <a:cs typeface="font478"/>
            </a:endParaRPr>
          </a:p>
          <a:p>
            <a:pPr>
              <a:lnSpc>
                <a:spcPct val="115000"/>
              </a:lnSpc>
            </a:pPr>
            <a:r>
              <a:rPr lang="fr-FR" sz="1200" dirty="0">
                <a:effectLst/>
                <a:latin typeface="Calibri Light" panose="020F0302020204030204" pitchFamily="34" charset="0"/>
                <a:ea typeface="Calibri" panose="020F0502020204030204" pitchFamily="34" charset="0"/>
                <a:cs typeface="Symbol" panose="05050102010706020507" pitchFamily="18" charset="2"/>
              </a:rPr>
              <a:t>· </a:t>
            </a:r>
            <a:r>
              <a:rPr lang="fr-FR" sz="1200" dirty="0">
                <a:effectLst/>
                <a:latin typeface="Calibri Light" panose="020F0302020204030204" pitchFamily="34" charset="0"/>
                <a:ea typeface="Calibri" panose="020F0502020204030204" pitchFamily="34" charset="0"/>
                <a:cs typeface="CenturyGothic"/>
              </a:rPr>
              <a:t>de débattre sur la stratégie financière de la commune.</a:t>
            </a:r>
            <a:endParaRPr lang="fr-FR" sz="1200" dirty="0">
              <a:effectLst/>
              <a:latin typeface="Calibri" panose="020F0502020204030204" pitchFamily="34" charset="0"/>
              <a:ea typeface="Calibri" panose="020F0502020204030204" pitchFamily="34" charset="0"/>
              <a:cs typeface="font478"/>
            </a:endParaRPr>
          </a:p>
          <a:p>
            <a:pPr>
              <a:lnSpc>
                <a:spcPct val="115000"/>
              </a:lnSpc>
            </a:pPr>
            <a:r>
              <a:rPr lang="fr-FR" sz="1200" dirty="0">
                <a:effectLst/>
                <a:latin typeface="Calibri Light" panose="020F0302020204030204" pitchFamily="34" charset="0"/>
                <a:ea typeface="Calibri" panose="020F0502020204030204" pitchFamily="34" charset="0"/>
                <a:cs typeface="CenturyGothic"/>
              </a:rPr>
              <a:t> </a:t>
            </a:r>
            <a:endParaRPr lang="fr-FR" sz="1200" dirty="0">
              <a:effectLst/>
              <a:latin typeface="Calibri" panose="020F0502020204030204" pitchFamily="34" charset="0"/>
              <a:ea typeface="Calibri" panose="020F0502020204030204" pitchFamily="34" charset="0"/>
              <a:cs typeface="font478"/>
            </a:endParaRPr>
          </a:p>
          <a:p>
            <a:pPr>
              <a:lnSpc>
                <a:spcPct val="115000"/>
              </a:lnSpc>
            </a:pPr>
            <a:r>
              <a:rPr lang="fr-FR" sz="1200" b="1" dirty="0">
                <a:effectLst/>
                <a:latin typeface="Calibri Light" panose="020F0302020204030204" pitchFamily="34" charset="0"/>
                <a:ea typeface="Calibri" panose="020F0502020204030204" pitchFamily="34" charset="0"/>
                <a:cs typeface="CenturyGothic"/>
              </a:rPr>
              <a:t>Ce rapport, support d’introduction du Débat d’Orientation Budgétaire 2025, présentera dans un premier temps une rétrospective budgétaire 2019-2024 et dans un second temps la tendance du budget ville et </a:t>
            </a:r>
            <a:r>
              <a:rPr lang="fr-FR" sz="1200" b="1" dirty="0">
                <a:latin typeface="Calibri Light" panose="020F0302020204030204" pitchFamily="34" charset="0"/>
                <a:ea typeface="Calibri" panose="020F0502020204030204" pitchFamily="34" charset="0"/>
                <a:cs typeface="CenturyGothic"/>
              </a:rPr>
              <a:t>le </a:t>
            </a:r>
            <a:r>
              <a:rPr lang="fr-FR" sz="1200" b="1" dirty="0">
                <a:effectLst/>
                <a:latin typeface="Calibri Light" panose="020F0302020204030204" pitchFamily="34" charset="0"/>
                <a:ea typeface="Calibri" panose="020F0502020204030204" pitchFamily="34" charset="0"/>
                <a:cs typeface="CenturyGothic"/>
              </a:rPr>
              <a:t>budget annexe de la commune.</a:t>
            </a:r>
            <a:endParaRPr lang="fr-FR" sz="1200" dirty="0">
              <a:effectLst/>
              <a:latin typeface="Calibri" panose="020F0502020204030204" pitchFamily="34" charset="0"/>
              <a:ea typeface="Calibri" panose="020F0502020204030204" pitchFamily="34" charset="0"/>
              <a:cs typeface="font478"/>
            </a:endParaRPr>
          </a:p>
        </p:txBody>
      </p:sp>
      <p:sp>
        <p:nvSpPr>
          <p:cNvPr id="2" name="Espace réservé du numéro de diapositive 1">
            <a:extLst>
              <a:ext uri="{FF2B5EF4-FFF2-40B4-BE49-F238E27FC236}">
                <a16:creationId xmlns:a16="http://schemas.microsoft.com/office/drawing/2014/main" id="{A8905599-C9D8-4185-9FBE-85D3C805FE77}"/>
              </a:ext>
            </a:extLst>
          </p:cNvPr>
          <p:cNvSpPr>
            <a:spLocks noGrp="1"/>
          </p:cNvSpPr>
          <p:nvPr>
            <p:ph type="sldNum" sz="quarter" idx="12"/>
          </p:nvPr>
        </p:nvSpPr>
        <p:spPr>
          <a:xfrm>
            <a:off x="8805333" y="6356350"/>
            <a:ext cx="2743200" cy="365125"/>
          </a:xfrm>
        </p:spPr>
        <p:txBody>
          <a:bodyPr vert="horz" lIns="91440" tIns="45720" rIns="91440" bIns="45720" rtlCol="0" anchor="ctr">
            <a:normAutofit/>
          </a:bodyPr>
          <a:lstStyle/>
          <a:p>
            <a:pPr>
              <a:spcAft>
                <a:spcPts val="600"/>
              </a:spcAft>
              <a:defRPr/>
            </a:pPr>
            <a:fld id="{19D5A695-5240-47A0-8B1A-81884B776A59}" type="slidenum">
              <a:rPr lang="en-US" smtClean="0"/>
              <a:pPr>
                <a:spcAft>
                  <a:spcPts val="600"/>
                </a:spcAft>
                <a:defRPr/>
              </a:pPr>
              <a:t>3</a:t>
            </a:fld>
            <a:endParaRPr lang="en-US" dirty="0"/>
          </a:p>
        </p:txBody>
      </p:sp>
      <p:pic>
        <p:nvPicPr>
          <p:cNvPr id="4" name="Image 3">
            <a:hlinkClick r:id="rId3"/>
            <a:extLst>
              <a:ext uri="{FF2B5EF4-FFF2-40B4-BE49-F238E27FC236}">
                <a16:creationId xmlns:a16="http://schemas.microsoft.com/office/drawing/2014/main" id="{33D82244-7F41-C8F1-9437-B62D43E83F23}"/>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24423" y="6234112"/>
            <a:ext cx="2162113" cy="365125"/>
          </a:xfrm>
          <a:prstGeom prst="rect">
            <a:avLst/>
          </a:prstGeom>
          <a:noFill/>
          <a:ln>
            <a:noFill/>
          </a:ln>
        </p:spPr>
      </p:pic>
    </p:spTree>
    <p:extLst>
      <p:ext uri="{BB962C8B-B14F-4D97-AF65-F5344CB8AC3E}">
        <p14:creationId xmlns:p14="http://schemas.microsoft.com/office/powerpoint/2010/main" val="3527120296"/>
      </p:ext>
    </p:extLst>
  </p:cSld>
  <p:clrMapOvr>
    <a:masterClrMapping/>
  </p:clrMapOvr>
  <p:transition spd="slow">
    <p:push dir="u"/>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id="{7D28EBC5-E011-0F08-EE04-AE0694DBA9AC}"/>
              </a:ext>
            </a:extLst>
          </p:cNvPr>
          <p:cNvSpPr txBox="1"/>
          <p:nvPr/>
        </p:nvSpPr>
        <p:spPr>
          <a:xfrm>
            <a:off x="1193596" y="1957761"/>
            <a:ext cx="9797114" cy="1114380"/>
          </a:xfrm>
          <a:prstGeom prst="rect">
            <a:avLst/>
          </a:prstGeom>
        </p:spPr>
        <p:txBody>
          <a:bodyPr vert="horz" lIns="91440" tIns="45720" rIns="91440" bIns="45720" rtlCol="0" anchor="b">
            <a:normAutofit fontScale="85000" lnSpcReduction="20000"/>
          </a:bodyPr>
          <a:lstStyle/>
          <a:p>
            <a:pPr algn="ctr">
              <a:lnSpc>
                <a:spcPct val="90000"/>
              </a:lnSpc>
              <a:spcBef>
                <a:spcPct val="0"/>
              </a:spcBef>
              <a:spcAft>
                <a:spcPts val="600"/>
              </a:spcAft>
            </a:pPr>
            <a:r>
              <a:rPr lang="en-US" sz="5200" dirty="0">
                <a:latin typeface="+mj-lt"/>
                <a:ea typeface="+mj-ea"/>
                <a:cs typeface="+mj-cs"/>
              </a:rPr>
              <a:t>3. LE BUDGET ANNEXE BÂTIMENT FLORENTINE</a:t>
            </a:r>
          </a:p>
        </p:txBody>
      </p:sp>
      <p:pic>
        <p:nvPicPr>
          <p:cNvPr id="4" name="Graphique 3" descr="Un coup de pinceau">
            <a:extLst>
              <a:ext uri="{FF2B5EF4-FFF2-40B4-BE49-F238E27FC236}">
                <a16:creationId xmlns:a16="http://schemas.microsoft.com/office/drawing/2014/main" id="{1C90D0B1-A576-5724-C149-5939D5ED3F5A}"/>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35438" y="2028432"/>
            <a:ext cx="3514855" cy="3514855"/>
          </a:xfrm>
          <a:prstGeom prst="rect">
            <a:avLst/>
          </a:prstGeom>
        </p:spPr>
      </p:pic>
      <p:pic>
        <p:nvPicPr>
          <p:cNvPr id="5" name="Graphique 4" descr="Un coup de pinceau">
            <a:extLst>
              <a:ext uri="{FF2B5EF4-FFF2-40B4-BE49-F238E27FC236}">
                <a16:creationId xmlns:a16="http://schemas.microsoft.com/office/drawing/2014/main" id="{4882BD74-A046-045E-CD82-9F4EFDF9470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417648" y="2028431"/>
            <a:ext cx="3514855" cy="3514855"/>
          </a:xfrm>
          <a:prstGeom prst="rect">
            <a:avLst/>
          </a:prstGeom>
        </p:spPr>
      </p:pic>
      <p:pic>
        <p:nvPicPr>
          <p:cNvPr id="6" name="Graphique 5" descr="Un coup de pinceau">
            <a:extLst>
              <a:ext uri="{FF2B5EF4-FFF2-40B4-BE49-F238E27FC236}">
                <a16:creationId xmlns:a16="http://schemas.microsoft.com/office/drawing/2014/main" id="{043261B3-50ED-6998-7A76-0F8F78897F90}"/>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334013" y="1881602"/>
            <a:ext cx="3514855" cy="3514855"/>
          </a:xfrm>
          <a:prstGeom prst="rect">
            <a:avLst/>
          </a:prstGeom>
        </p:spPr>
      </p:pic>
      <p:sp>
        <p:nvSpPr>
          <p:cNvPr id="2" name="Espace réservé du numéro de diapositive 1">
            <a:extLst>
              <a:ext uri="{FF2B5EF4-FFF2-40B4-BE49-F238E27FC236}">
                <a16:creationId xmlns:a16="http://schemas.microsoft.com/office/drawing/2014/main" id="{A8905599-C9D8-4185-9FBE-85D3C805FE77}"/>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a:spcAft>
                <a:spcPts val="600"/>
              </a:spcAft>
              <a:defRPr/>
            </a:pPr>
            <a:fld id="{19D5A695-5240-47A0-8B1A-81884B776A59}" type="slidenum">
              <a:rPr lang="en-US" smtClean="0"/>
              <a:pPr>
                <a:spcAft>
                  <a:spcPts val="600"/>
                </a:spcAft>
                <a:defRPr/>
              </a:pPr>
              <a:t>30</a:t>
            </a:fld>
            <a:endParaRPr lang="en-US" dirty="0"/>
          </a:p>
        </p:txBody>
      </p:sp>
      <p:pic>
        <p:nvPicPr>
          <p:cNvPr id="10" name="Image 9">
            <a:hlinkClick r:id="rId9"/>
            <a:extLst>
              <a:ext uri="{FF2B5EF4-FFF2-40B4-BE49-F238E27FC236}">
                <a16:creationId xmlns:a16="http://schemas.microsoft.com/office/drawing/2014/main" id="{BA2B781B-13C9-516E-3587-FC8FF5291BBE}"/>
              </a:ext>
            </a:extLst>
          </p:cNvPr>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549200" y="6356350"/>
            <a:ext cx="2162113" cy="365125"/>
          </a:xfrm>
          <a:prstGeom prst="rect">
            <a:avLst/>
          </a:prstGeom>
          <a:noFill/>
          <a:ln>
            <a:noFill/>
          </a:ln>
        </p:spPr>
      </p:pic>
    </p:spTree>
    <p:extLst>
      <p:ext uri="{BB962C8B-B14F-4D97-AF65-F5344CB8AC3E}">
        <p14:creationId xmlns:p14="http://schemas.microsoft.com/office/powerpoint/2010/main" val="2478800472"/>
      </p:ext>
    </p:extLst>
  </p:cSld>
  <p:clrMapOvr>
    <a:masterClrMapping/>
  </p:clrMapOvr>
  <p:transition spd="slow">
    <p:push dir="u"/>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A8905599-C9D8-4185-9FBE-85D3C805FE77}"/>
              </a:ext>
            </a:extLst>
          </p:cNvPr>
          <p:cNvSpPr>
            <a:spLocks noGrp="1"/>
          </p:cNvSpPr>
          <p:nvPr>
            <p:ph type="sldNum" sz="quarter" idx="12"/>
          </p:nvPr>
        </p:nvSpPr>
        <p:spPr>
          <a:xfrm>
            <a:off x="0" y="402407"/>
            <a:ext cx="11221184" cy="573298"/>
          </a:xfrm>
        </p:spPr>
        <p:txBody>
          <a:bodyPr vert="horz" lIns="91440" tIns="45720" rIns="91440" bIns="45720" rtlCol="0" anchor="ctr">
            <a:normAutofit/>
          </a:bodyPr>
          <a:lstStyle/>
          <a:p>
            <a:pPr>
              <a:spcAft>
                <a:spcPts val="600"/>
              </a:spcAft>
              <a:defRPr/>
            </a:pPr>
            <a:fld id="{19D5A695-5240-47A0-8B1A-81884B776A59}" type="slidenum">
              <a:rPr lang="en-US"/>
              <a:pPr>
                <a:spcAft>
                  <a:spcPts val="600"/>
                </a:spcAft>
                <a:defRPr/>
              </a:pPr>
              <a:t>31</a:t>
            </a:fld>
            <a:endParaRPr lang="en-US" dirty="0"/>
          </a:p>
        </p:txBody>
      </p:sp>
      <p:sp>
        <p:nvSpPr>
          <p:cNvPr id="6" name="ZoneTexte 5">
            <a:extLst>
              <a:ext uri="{FF2B5EF4-FFF2-40B4-BE49-F238E27FC236}">
                <a16:creationId xmlns:a16="http://schemas.microsoft.com/office/drawing/2014/main" id="{B1A5C322-2BD1-F522-4105-AFC8467EF56C}"/>
              </a:ext>
            </a:extLst>
          </p:cNvPr>
          <p:cNvSpPr txBox="1"/>
          <p:nvPr/>
        </p:nvSpPr>
        <p:spPr>
          <a:xfrm>
            <a:off x="587141" y="324343"/>
            <a:ext cx="10564771" cy="625428"/>
          </a:xfrm>
          <a:prstGeom prst="rect">
            <a:avLst/>
          </a:prstGeom>
          <a:noFill/>
        </p:spPr>
        <p:txBody>
          <a:bodyPr wrap="square">
            <a:spAutoFit/>
          </a:bodyPr>
          <a:lstStyle/>
          <a:p>
            <a:pPr algn="ctr">
              <a:lnSpc>
                <a:spcPct val="115000"/>
              </a:lnSpc>
              <a:spcAft>
                <a:spcPts val="1000"/>
              </a:spcAft>
            </a:pPr>
            <a:r>
              <a:rPr lang="fr-FR" sz="3200" b="1" dirty="0">
                <a:effectLst/>
                <a:latin typeface="Calibri Light" panose="020F0302020204030204" pitchFamily="34" charset="0"/>
                <a:ea typeface="Calibri" panose="020F0502020204030204" pitchFamily="34" charset="0"/>
                <a:cs typeface="CenturyGothic"/>
              </a:rPr>
              <a:t>FONCTIONNEMENT</a:t>
            </a:r>
            <a:endParaRPr lang="fr-FR" sz="3200" dirty="0">
              <a:effectLst/>
              <a:latin typeface="Calibri" panose="020F0502020204030204" pitchFamily="34" charset="0"/>
              <a:ea typeface="Calibri" panose="020F0502020204030204" pitchFamily="34" charset="0"/>
              <a:cs typeface="font478"/>
            </a:endParaRPr>
          </a:p>
        </p:txBody>
      </p:sp>
      <p:sp>
        <p:nvSpPr>
          <p:cNvPr id="5" name="ZoneTexte 4">
            <a:extLst>
              <a:ext uri="{FF2B5EF4-FFF2-40B4-BE49-F238E27FC236}">
                <a16:creationId xmlns:a16="http://schemas.microsoft.com/office/drawing/2014/main" id="{971CC19E-91EE-8AC7-01FC-C0F6DED86673}"/>
              </a:ext>
            </a:extLst>
          </p:cNvPr>
          <p:cNvSpPr txBox="1"/>
          <p:nvPr/>
        </p:nvSpPr>
        <p:spPr>
          <a:xfrm>
            <a:off x="275334" y="1259022"/>
            <a:ext cx="4600575" cy="558743"/>
          </a:xfrm>
          <a:prstGeom prst="rect">
            <a:avLst/>
          </a:prstGeom>
          <a:noFill/>
        </p:spPr>
        <p:txBody>
          <a:bodyPr wrap="square">
            <a:spAutoFit/>
          </a:bodyPr>
          <a:lstStyle/>
          <a:p>
            <a:pPr algn="ctr">
              <a:lnSpc>
                <a:spcPct val="115000"/>
              </a:lnSpc>
              <a:spcAft>
                <a:spcPts val="1000"/>
              </a:spcAft>
            </a:pPr>
            <a:r>
              <a:rPr lang="fr-FR" sz="2800" b="1" dirty="0">
                <a:effectLst/>
                <a:latin typeface="Calibri Light" panose="020F0302020204030204" pitchFamily="34" charset="0"/>
                <a:ea typeface="Calibri" panose="020F0502020204030204" pitchFamily="34" charset="0"/>
                <a:cs typeface="CenturyGothic"/>
              </a:rPr>
              <a:t>RECETTE </a:t>
            </a:r>
            <a:endParaRPr lang="fr-FR" sz="2800" dirty="0">
              <a:effectLst/>
              <a:latin typeface="Calibri" panose="020F0502020204030204" pitchFamily="34" charset="0"/>
              <a:ea typeface="Calibri" panose="020F0502020204030204" pitchFamily="34" charset="0"/>
              <a:cs typeface="font478"/>
            </a:endParaRPr>
          </a:p>
        </p:txBody>
      </p:sp>
      <p:sp>
        <p:nvSpPr>
          <p:cNvPr id="7" name="ZoneTexte 6">
            <a:extLst>
              <a:ext uri="{FF2B5EF4-FFF2-40B4-BE49-F238E27FC236}">
                <a16:creationId xmlns:a16="http://schemas.microsoft.com/office/drawing/2014/main" id="{9956DB17-2BDA-C1B8-6FA2-FF111BDFF219}"/>
              </a:ext>
            </a:extLst>
          </p:cNvPr>
          <p:cNvSpPr txBox="1"/>
          <p:nvPr/>
        </p:nvSpPr>
        <p:spPr>
          <a:xfrm>
            <a:off x="5869526" y="1339568"/>
            <a:ext cx="4842175" cy="558743"/>
          </a:xfrm>
          <a:prstGeom prst="rect">
            <a:avLst/>
          </a:prstGeom>
          <a:noFill/>
        </p:spPr>
        <p:txBody>
          <a:bodyPr wrap="square">
            <a:spAutoFit/>
          </a:bodyPr>
          <a:lstStyle/>
          <a:p>
            <a:pPr algn="ctr">
              <a:lnSpc>
                <a:spcPct val="115000"/>
              </a:lnSpc>
              <a:spcAft>
                <a:spcPts val="1000"/>
              </a:spcAft>
            </a:pPr>
            <a:r>
              <a:rPr lang="fr-FR" sz="2800" b="1" dirty="0">
                <a:effectLst/>
                <a:latin typeface="Calibri Light" panose="020F0302020204030204" pitchFamily="34" charset="0"/>
                <a:ea typeface="Calibri" panose="020F0502020204030204" pitchFamily="34" charset="0"/>
                <a:cs typeface="CenturyGothic"/>
              </a:rPr>
              <a:t>DEPENSE</a:t>
            </a:r>
            <a:endParaRPr lang="fr-FR" sz="2800" dirty="0">
              <a:effectLst/>
              <a:latin typeface="Calibri" panose="020F0502020204030204" pitchFamily="34" charset="0"/>
              <a:ea typeface="Calibri" panose="020F0502020204030204" pitchFamily="34" charset="0"/>
              <a:cs typeface="font478"/>
            </a:endParaRPr>
          </a:p>
        </p:txBody>
      </p:sp>
      <p:pic>
        <p:nvPicPr>
          <p:cNvPr id="8" name="Image 7">
            <a:extLst>
              <a:ext uri="{FF2B5EF4-FFF2-40B4-BE49-F238E27FC236}">
                <a16:creationId xmlns:a16="http://schemas.microsoft.com/office/drawing/2014/main" id="{8D8DFD9E-2971-D8AD-6C17-3489BB001CD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07030" y="2227993"/>
            <a:ext cx="4237355" cy="2438400"/>
          </a:xfrm>
          <a:prstGeom prst="rect">
            <a:avLst/>
          </a:prstGeom>
          <a:noFill/>
        </p:spPr>
      </p:pic>
      <p:graphicFrame>
        <p:nvGraphicFramePr>
          <p:cNvPr id="9" name="Graphique 8">
            <a:extLst>
              <a:ext uri="{FF2B5EF4-FFF2-40B4-BE49-F238E27FC236}">
                <a16:creationId xmlns:a16="http://schemas.microsoft.com/office/drawing/2014/main" id="{9A7FBCEA-D0A8-4CEF-8084-C37A6302562D}"/>
              </a:ext>
            </a:extLst>
          </p:cNvPr>
          <p:cNvGraphicFramePr/>
          <p:nvPr>
            <p:extLst>
              <p:ext uri="{D42A27DB-BD31-4B8C-83A1-F6EECF244321}">
                <p14:modId xmlns:p14="http://schemas.microsoft.com/office/powerpoint/2010/main" val="1008594680"/>
              </p:ext>
            </p:extLst>
          </p:nvPr>
        </p:nvGraphicFramePr>
        <p:xfrm>
          <a:off x="5796801" y="2422173"/>
          <a:ext cx="4914900" cy="2380460"/>
        </p:xfrm>
        <a:graphic>
          <a:graphicData uri="http://schemas.openxmlformats.org/drawingml/2006/chart">
            <c:chart xmlns:c="http://schemas.openxmlformats.org/drawingml/2006/chart" xmlns:r="http://schemas.openxmlformats.org/officeDocument/2006/relationships" r:id="rId4"/>
          </a:graphicData>
        </a:graphic>
      </p:graphicFrame>
      <p:pic>
        <p:nvPicPr>
          <p:cNvPr id="11" name="Image 10">
            <a:hlinkClick r:id="rId5"/>
            <a:extLst>
              <a:ext uri="{FF2B5EF4-FFF2-40B4-BE49-F238E27FC236}">
                <a16:creationId xmlns:a16="http://schemas.microsoft.com/office/drawing/2014/main" id="{27D1E191-0497-8BDA-3443-1981F1D80BEC}"/>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49200" y="6356350"/>
            <a:ext cx="2162113" cy="365125"/>
          </a:xfrm>
          <a:prstGeom prst="rect">
            <a:avLst/>
          </a:prstGeom>
          <a:noFill/>
          <a:ln>
            <a:noFill/>
          </a:ln>
        </p:spPr>
      </p:pic>
      <p:sp>
        <p:nvSpPr>
          <p:cNvPr id="12" name="Espace réservé du numéro de diapositive 1">
            <a:extLst>
              <a:ext uri="{FF2B5EF4-FFF2-40B4-BE49-F238E27FC236}">
                <a16:creationId xmlns:a16="http://schemas.microsoft.com/office/drawing/2014/main" id="{77FC2F74-E56A-83E4-93AF-C379333706B1}"/>
              </a:ext>
            </a:extLst>
          </p:cNvPr>
          <p:cNvSpPr txBox="1">
            <a:spLocks/>
          </p:cNvSpPr>
          <p:nvPr/>
        </p:nvSpPr>
        <p:spPr>
          <a:xfrm>
            <a:off x="8610600" y="6356350"/>
            <a:ext cx="2743200" cy="365125"/>
          </a:xfrm>
          <a:prstGeom prst="rect">
            <a:avLst/>
          </a:prstGeom>
        </p:spPr>
        <p:txBody>
          <a:bodyPr vert="horz" lIns="91440" tIns="45720" rIns="91440" bIns="45720" rtlCol="0" anchor="ctr">
            <a:normAutofit/>
          </a:bodyPr>
          <a:lstStyle>
            <a:defPPr>
              <a:defRPr lang="fr-FR"/>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defRPr/>
            </a:pPr>
            <a:fld id="{19D5A695-5240-47A0-8B1A-81884B776A59}" type="slidenum">
              <a:rPr lang="en-US" smtClean="0"/>
              <a:pPr>
                <a:spcAft>
                  <a:spcPts val="600"/>
                </a:spcAft>
                <a:defRPr/>
              </a:pPr>
              <a:t>31</a:t>
            </a:fld>
            <a:endParaRPr lang="en-US" dirty="0"/>
          </a:p>
        </p:txBody>
      </p:sp>
    </p:spTree>
    <p:extLst>
      <p:ext uri="{BB962C8B-B14F-4D97-AF65-F5344CB8AC3E}">
        <p14:creationId xmlns:p14="http://schemas.microsoft.com/office/powerpoint/2010/main" val="189074548"/>
      </p:ext>
    </p:extLst>
  </p:cSld>
  <p:clrMapOvr>
    <a:masterClrMapping/>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A8905599-C9D8-4185-9FBE-85D3C805FE77}"/>
              </a:ext>
            </a:extLst>
          </p:cNvPr>
          <p:cNvSpPr>
            <a:spLocks noGrp="1"/>
          </p:cNvSpPr>
          <p:nvPr>
            <p:ph type="sldNum" sz="quarter" idx="12"/>
          </p:nvPr>
        </p:nvSpPr>
        <p:spPr>
          <a:xfrm>
            <a:off x="8805333" y="6356350"/>
            <a:ext cx="2743200" cy="365125"/>
          </a:xfrm>
        </p:spPr>
        <p:txBody>
          <a:bodyPr vert="horz" lIns="91440" tIns="45720" rIns="91440" bIns="45720" rtlCol="0" anchor="ctr">
            <a:normAutofit/>
          </a:bodyPr>
          <a:lstStyle/>
          <a:p>
            <a:pPr>
              <a:spcAft>
                <a:spcPts val="600"/>
              </a:spcAft>
              <a:defRPr/>
            </a:pPr>
            <a:fld id="{19D5A695-5240-47A0-8B1A-81884B776A59}" type="slidenum">
              <a:rPr lang="en-US" smtClean="0"/>
              <a:pPr>
                <a:spcAft>
                  <a:spcPts val="600"/>
                </a:spcAft>
                <a:defRPr/>
              </a:pPr>
              <a:t>4</a:t>
            </a:fld>
            <a:endParaRPr lang="en-US" dirty="0"/>
          </a:p>
        </p:txBody>
      </p:sp>
      <p:sp>
        <p:nvSpPr>
          <p:cNvPr id="3" name="ZoneTexte 2">
            <a:extLst>
              <a:ext uri="{FF2B5EF4-FFF2-40B4-BE49-F238E27FC236}">
                <a16:creationId xmlns:a16="http://schemas.microsoft.com/office/drawing/2014/main" id="{7D28EBC5-E011-0F08-EE04-AE0694DBA9AC}"/>
              </a:ext>
            </a:extLst>
          </p:cNvPr>
          <p:cNvSpPr txBox="1"/>
          <p:nvPr/>
        </p:nvSpPr>
        <p:spPr>
          <a:xfrm>
            <a:off x="559294" y="404602"/>
            <a:ext cx="9419207" cy="553998"/>
          </a:xfrm>
          <a:prstGeom prst="rect">
            <a:avLst/>
          </a:prstGeom>
          <a:noFill/>
        </p:spPr>
        <p:txBody>
          <a:bodyPr wrap="square" rtlCol="0">
            <a:spAutoFit/>
          </a:bodyPr>
          <a:lstStyle/>
          <a:p>
            <a:r>
              <a:rPr lang="fr-FR" sz="3000" b="1" dirty="0">
                <a:latin typeface="+mj-lt"/>
                <a:ea typeface="+mj-ea"/>
                <a:cs typeface="+mj-cs"/>
              </a:rPr>
              <a:t>Les grands indicateurs </a:t>
            </a:r>
          </a:p>
        </p:txBody>
      </p:sp>
      <p:graphicFrame>
        <p:nvGraphicFramePr>
          <p:cNvPr id="5" name="Tableau 4">
            <a:extLst>
              <a:ext uri="{FF2B5EF4-FFF2-40B4-BE49-F238E27FC236}">
                <a16:creationId xmlns:a16="http://schemas.microsoft.com/office/drawing/2014/main" id="{26502B77-917A-9023-13AB-4D7A09F4C361}"/>
              </a:ext>
            </a:extLst>
          </p:cNvPr>
          <p:cNvGraphicFramePr>
            <a:graphicFrameLocks noGrp="1"/>
          </p:cNvGraphicFramePr>
          <p:nvPr>
            <p:extLst>
              <p:ext uri="{D42A27DB-BD31-4B8C-83A1-F6EECF244321}">
                <p14:modId xmlns:p14="http://schemas.microsoft.com/office/powerpoint/2010/main" val="1527899721"/>
              </p:ext>
            </p:extLst>
          </p:nvPr>
        </p:nvGraphicFramePr>
        <p:xfrm>
          <a:off x="847787" y="1211111"/>
          <a:ext cx="6884664" cy="731520"/>
        </p:xfrm>
        <a:graphic>
          <a:graphicData uri="http://schemas.openxmlformats.org/drawingml/2006/table">
            <a:tbl>
              <a:tblPr firstRow="1" firstCol="1" bandRow="1"/>
              <a:tblGrid>
                <a:gridCol w="5829300">
                  <a:extLst>
                    <a:ext uri="{9D8B030D-6E8A-4147-A177-3AD203B41FA5}">
                      <a16:colId xmlns:a16="http://schemas.microsoft.com/office/drawing/2014/main" val="154267119"/>
                    </a:ext>
                  </a:extLst>
                </a:gridCol>
                <a:gridCol w="1055364">
                  <a:extLst>
                    <a:ext uri="{9D8B030D-6E8A-4147-A177-3AD203B41FA5}">
                      <a16:colId xmlns:a16="http://schemas.microsoft.com/office/drawing/2014/main" val="3572732612"/>
                    </a:ext>
                  </a:extLst>
                </a:gridCol>
              </a:tblGrid>
              <a:tr h="0">
                <a:tc>
                  <a:txBody>
                    <a:bodyPr/>
                    <a:lstStyle/>
                    <a:p>
                      <a:r>
                        <a:rPr lang="fr-FR" sz="1200" dirty="0">
                          <a:effectLst/>
                          <a:latin typeface="Avenir Next LT Pro" panose="020B0504020202020204" pitchFamily="34" charset="0"/>
                          <a:ea typeface="Times New Roman" panose="02020603050405020304" pitchFamily="18" charset="0"/>
                        </a:rPr>
                        <a:t>Evolution envisagée du taux d’imposition entre 2024 et 2025</a:t>
                      </a:r>
                      <a:endParaRPr lang="fr-FR"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fr-FR" sz="1200" dirty="0">
                          <a:effectLst/>
                          <a:latin typeface="Avenir Next LT Pro" panose="020B0504020202020204" pitchFamily="34" charset="0"/>
                          <a:ea typeface="Times New Roman" panose="02020603050405020304" pitchFamily="18" charset="0"/>
                        </a:rPr>
                        <a:t>0%</a:t>
                      </a:r>
                      <a:endParaRPr lang="fr-FR"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14770973"/>
                  </a:ext>
                </a:extLst>
              </a:tr>
              <a:tr h="0">
                <a:tc>
                  <a:txBody>
                    <a:bodyPr/>
                    <a:lstStyle/>
                    <a:p>
                      <a:r>
                        <a:rPr lang="fr-FR" sz="1200" dirty="0">
                          <a:effectLst/>
                          <a:latin typeface="Avenir Next LT Pro" panose="020B0504020202020204" pitchFamily="34" charset="0"/>
                          <a:ea typeface="Times New Roman" panose="02020603050405020304" pitchFamily="18" charset="0"/>
                        </a:rPr>
                        <a:t>Montant prévisionnel des dotations et compensations à percevoir de l’Etat (2025)</a:t>
                      </a:r>
                      <a:endParaRPr lang="fr-FR"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fr-FR" sz="1200" dirty="0">
                          <a:effectLst/>
                          <a:latin typeface="Avenir Next LT Pro" panose="020B0504020202020204" pitchFamily="34" charset="0"/>
                          <a:ea typeface="Times New Roman" panose="02020603050405020304" pitchFamily="18" charset="0"/>
                        </a:rPr>
                        <a:t>1 750 000€</a:t>
                      </a:r>
                      <a:endParaRPr lang="fr-FR"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64638827"/>
                  </a:ext>
                </a:extLst>
              </a:tr>
              <a:tr h="48569">
                <a:tc>
                  <a:txBody>
                    <a:bodyPr/>
                    <a:lstStyle/>
                    <a:p>
                      <a:r>
                        <a:rPr lang="fr-FR" sz="1200" dirty="0">
                          <a:effectLst/>
                          <a:latin typeface="Avenir Next LT Pro" panose="020B0504020202020204" pitchFamily="34" charset="0"/>
                          <a:ea typeface="Times New Roman" panose="02020603050405020304" pitchFamily="18" charset="0"/>
                        </a:rPr>
                        <a:t>Variation prévisionnelle des dépenses de personnel par rapport à 2024</a:t>
                      </a:r>
                      <a:endParaRPr lang="fr-FR"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fr-FR" sz="1200" dirty="0">
                          <a:effectLst/>
                          <a:latin typeface="Avenir Next LT Pro" panose="020B0504020202020204" pitchFamily="34" charset="0"/>
                          <a:ea typeface="Times New Roman" panose="02020603050405020304" pitchFamily="18" charset="0"/>
                        </a:rPr>
                        <a:t>+ 5 %</a:t>
                      </a:r>
                      <a:endParaRPr lang="fr-FR"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28089603"/>
                  </a:ext>
                </a:extLst>
              </a:tr>
              <a:tr h="0">
                <a:tc>
                  <a:txBody>
                    <a:bodyPr/>
                    <a:lstStyle/>
                    <a:p>
                      <a:r>
                        <a:rPr lang="fr-FR" sz="1200" dirty="0">
                          <a:solidFill>
                            <a:schemeClr val="bg1"/>
                          </a:solidFill>
                          <a:effectLst/>
                          <a:latin typeface="Avenir Next LT Pro" panose="020B0504020202020204" pitchFamily="34" charset="0"/>
                          <a:ea typeface="Times New Roman" panose="02020603050405020304" pitchFamily="18" charset="0"/>
                        </a:rPr>
                        <a:t>Capacité de désendettement</a:t>
                      </a:r>
                      <a:endParaRPr lang="fr-FR" sz="1200" dirty="0">
                        <a:solidFill>
                          <a:schemeClr val="bg1"/>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fr-FR"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76150373"/>
                  </a:ext>
                </a:extLst>
              </a:tr>
            </a:tbl>
          </a:graphicData>
        </a:graphic>
      </p:graphicFrame>
      <p:sp>
        <p:nvSpPr>
          <p:cNvPr id="9" name="ZoneTexte 8">
            <a:extLst>
              <a:ext uri="{FF2B5EF4-FFF2-40B4-BE49-F238E27FC236}">
                <a16:creationId xmlns:a16="http://schemas.microsoft.com/office/drawing/2014/main" id="{0F926116-37C6-802E-B9A1-45D7276CD8F1}"/>
              </a:ext>
            </a:extLst>
          </p:cNvPr>
          <p:cNvSpPr txBox="1"/>
          <p:nvPr/>
        </p:nvSpPr>
        <p:spPr>
          <a:xfrm>
            <a:off x="652479" y="2363376"/>
            <a:ext cx="9419207" cy="2400657"/>
          </a:xfrm>
          <a:prstGeom prst="rect">
            <a:avLst/>
          </a:prstGeom>
          <a:noFill/>
        </p:spPr>
        <p:txBody>
          <a:bodyPr wrap="square" rtlCol="0">
            <a:spAutoFit/>
          </a:bodyPr>
          <a:lstStyle/>
          <a:p>
            <a:r>
              <a:rPr lang="fr-FR" sz="3000" b="1" dirty="0">
                <a:latin typeface="+mj-lt"/>
                <a:ea typeface="+mj-ea"/>
                <a:cs typeface="+mj-cs"/>
              </a:rPr>
              <a:t>Evolution des taux d‘imposition de 2019-2024</a:t>
            </a:r>
          </a:p>
          <a:p>
            <a:endParaRPr lang="fr-FR" sz="3000" b="1" dirty="0">
              <a:latin typeface="+mj-lt"/>
              <a:ea typeface="+mj-ea"/>
              <a:cs typeface="+mj-cs"/>
            </a:endParaRPr>
          </a:p>
          <a:p>
            <a:pPr marL="171450" indent="-171450">
              <a:buFont typeface="Wingdings" panose="05000000000000000000" pitchFamily="2" charset="2"/>
              <a:buChar char="ü"/>
            </a:pPr>
            <a:r>
              <a:rPr lang="fr-FR" sz="1200" b="1" dirty="0">
                <a:latin typeface="+mj-lt"/>
                <a:ea typeface="+mj-ea"/>
                <a:cs typeface="+mj-cs"/>
              </a:rPr>
              <a:t>La taxe d’habitation </a:t>
            </a:r>
            <a:r>
              <a:rPr lang="fr-FR" sz="1200" dirty="0">
                <a:latin typeface="+mj-lt"/>
                <a:ea typeface="+mj-ea"/>
                <a:cs typeface="+mj-cs"/>
              </a:rPr>
              <a:t>est restée inchangée de 2018 à 2020 .A compter de 2021, à la suite de la réforme de la fiscalité locale, qui acte la suppression progressive de cet impôt, les communes récupèrent le produit de la part départementale de la taxe foncière bâtis ainsi que la mise en place en d’un coefficient correcteur .</a:t>
            </a:r>
          </a:p>
          <a:p>
            <a:pPr marL="171450" indent="-171450">
              <a:buFont typeface="Wingdings" panose="05000000000000000000" pitchFamily="2" charset="2"/>
              <a:buChar char="ü"/>
            </a:pPr>
            <a:r>
              <a:rPr lang="fr-FR" sz="1200" b="1" dirty="0">
                <a:latin typeface="+mj-lt"/>
                <a:ea typeface="+mj-ea"/>
                <a:cs typeface="+mj-cs"/>
              </a:rPr>
              <a:t>La taxe foncière bâti </a:t>
            </a:r>
            <a:r>
              <a:rPr lang="fr-FR" sz="1200" dirty="0">
                <a:latin typeface="+mj-lt"/>
                <a:ea typeface="+mj-ea"/>
                <a:cs typeface="+mj-cs"/>
              </a:rPr>
              <a:t>a diminué de 3 pourcent de 2018 à 2024</a:t>
            </a:r>
          </a:p>
          <a:p>
            <a:pPr marL="171450" indent="-171450">
              <a:buFont typeface="Wingdings" panose="05000000000000000000" pitchFamily="2" charset="2"/>
              <a:buChar char="ü"/>
            </a:pPr>
            <a:r>
              <a:rPr lang="fr-FR" sz="1200" b="1" dirty="0">
                <a:latin typeface="+mj-lt"/>
                <a:ea typeface="+mj-ea"/>
                <a:cs typeface="+mj-cs"/>
              </a:rPr>
              <a:t>La taxe foncière non bâti </a:t>
            </a:r>
            <a:r>
              <a:rPr lang="fr-FR" sz="1200" dirty="0">
                <a:latin typeface="+mj-lt"/>
                <a:ea typeface="+mj-ea"/>
                <a:cs typeface="+mj-cs"/>
              </a:rPr>
              <a:t>est restée inchangée depuis 2018.</a:t>
            </a:r>
          </a:p>
          <a:p>
            <a:endParaRPr lang="fr-FR" sz="3000" b="1" dirty="0">
              <a:latin typeface="+mj-lt"/>
              <a:ea typeface="+mj-ea"/>
              <a:cs typeface="+mj-cs"/>
            </a:endParaRPr>
          </a:p>
        </p:txBody>
      </p:sp>
      <p:pic>
        <p:nvPicPr>
          <p:cNvPr id="4" name="Image 3">
            <a:hlinkClick r:id="rId3"/>
            <a:extLst>
              <a:ext uri="{FF2B5EF4-FFF2-40B4-BE49-F238E27FC236}">
                <a16:creationId xmlns:a16="http://schemas.microsoft.com/office/drawing/2014/main" id="{289CB13C-EA1D-8789-2B2E-272923667CB2}"/>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24423" y="6234112"/>
            <a:ext cx="2162110" cy="365125"/>
          </a:xfrm>
          <a:prstGeom prst="rect">
            <a:avLst/>
          </a:prstGeom>
          <a:noFill/>
          <a:ln>
            <a:noFill/>
          </a:ln>
        </p:spPr>
      </p:pic>
    </p:spTree>
    <p:extLst>
      <p:ext uri="{BB962C8B-B14F-4D97-AF65-F5344CB8AC3E}">
        <p14:creationId xmlns:p14="http://schemas.microsoft.com/office/powerpoint/2010/main" val="1465037504"/>
      </p:ext>
    </p:extLst>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A8905599-C9D8-4185-9FBE-85D3C805FE77}"/>
              </a:ext>
            </a:extLst>
          </p:cNvPr>
          <p:cNvSpPr>
            <a:spLocks noGrp="1"/>
          </p:cNvSpPr>
          <p:nvPr>
            <p:ph type="sldNum" sz="quarter" idx="12"/>
          </p:nvPr>
        </p:nvSpPr>
        <p:spPr>
          <a:xfrm>
            <a:off x="8805333" y="6356350"/>
            <a:ext cx="2743200" cy="365125"/>
          </a:xfrm>
        </p:spPr>
        <p:txBody>
          <a:bodyPr vert="horz" lIns="91440" tIns="45720" rIns="91440" bIns="45720" rtlCol="0" anchor="ctr">
            <a:normAutofit/>
          </a:bodyPr>
          <a:lstStyle/>
          <a:p>
            <a:pPr>
              <a:spcAft>
                <a:spcPts val="600"/>
              </a:spcAft>
              <a:defRPr/>
            </a:pPr>
            <a:fld id="{19D5A695-5240-47A0-8B1A-81884B776A59}" type="slidenum">
              <a:rPr lang="en-US" smtClean="0"/>
              <a:pPr>
                <a:spcAft>
                  <a:spcPts val="600"/>
                </a:spcAft>
                <a:defRPr/>
              </a:pPr>
              <a:t>5</a:t>
            </a:fld>
            <a:endParaRPr lang="en-US" dirty="0"/>
          </a:p>
        </p:txBody>
      </p:sp>
      <p:sp>
        <p:nvSpPr>
          <p:cNvPr id="3" name="ZoneTexte 2">
            <a:extLst>
              <a:ext uri="{FF2B5EF4-FFF2-40B4-BE49-F238E27FC236}">
                <a16:creationId xmlns:a16="http://schemas.microsoft.com/office/drawing/2014/main" id="{7D28EBC5-E011-0F08-EE04-AE0694DBA9AC}"/>
              </a:ext>
            </a:extLst>
          </p:cNvPr>
          <p:cNvSpPr txBox="1"/>
          <p:nvPr/>
        </p:nvSpPr>
        <p:spPr>
          <a:xfrm>
            <a:off x="798991" y="1354513"/>
            <a:ext cx="9419207" cy="1015663"/>
          </a:xfrm>
          <a:prstGeom prst="rect">
            <a:avLst/>
          </a:prstGeom>
          <a:noFill/>
        </p:spPr>
        <p:txBody>
          <a:bodyPr wrap="square" rtlCol="0">
            <a:spAutoFit/>
          </a:bodyPr>
          <a:lstStyle/>
          <a:p>
            <a:r>
              <a:rPr lang="fr-FR" sz="6000"/>
              <a:t>1 : RETROSPECTIF 2019-2024</a:t>
            </a:r>
            <a:endParaRPr lang="fr-FR" sz="6000" dirty="0"/>
          </a:p>
        </p:txBody>
      </p:sp>
      <p:pic>
        <p:nvPicPr>
          <p:cNvPr id="15" name="Graphique 14" descr="Un coup de pinceau">
            <a:extLst>
              <a:ext uri="{FF2B5EF4-FFF2-40B4-BE49-F238E27FC236}">
                <a16:creationId xmlns:a16="http://schemas.microsoft.com/office/drawing/2014/main" id="{BB4F94F6-09A7-E1E9-C62A-FFADB5A6117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34405" y="1258663"/>
            <a:ext cx="9931167" cy="2816198"/>
          </a:xfrm>
          <a:prstGeom prst="rect">
            <a:avLst/>
          </a:prstGeom>
        </p:spPr>
      </p:pic>
      <p:pic>
        <p:nvPicPr>
          <p:cNvPr id="5" name="Image 4">
            <a:hlinkClick r:id="rId5"/>
            <a:extLst>
              <a:ext uri="{FF2B5EF4-FFF2-40B4-BE49-F238E27FC236}">
                <a16:creationId xmlns:a16="http://schemas.microsoft.com/office/drawing/2014/main" id="{B79B79FD-6C92-57B5-E60C-722B66ACC854}"/>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10118" y="6234112"/>
            <a:ext cx="2162113" cy="365125"/>
          </a:xfrm>
          <a:prstGeom prst="rect">
            <a:avLst/>
          </a:prstGeom>
          <a:noFill/>
          <a:ln>
            <a:noFill/>
          </a:ln>
        </p:spPr>
      </p:pic>
    </p:spTree>
    <p:extLst>
      <p:ext uri="{BB962C8B-B14F-4D97-AF65-F5344CB8AC3E}">
        <p14:creationId xmlns:p14="http://schemas.microsoft.com/office/powerpoint/2010/main" val="2178683246"/>
      </p:ext>
    </p:extLst>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oneTexte 5">
            <a:extLst>
              <a:ext uri="{FF2B5EF4-FFF2-40B4-BE49-F238E27FC236}">
                <a16:creationId xmlns:a16="http://schemas.microsoft.com/office/drawing/2014/main" id="{7C0AFB60-4F39-8E4F-BD75-F4D6BF68128C}"/>
              </a:ext>
            </a:extLst>
          </p:cNvPr>
          <p:cNvSpPr txBox="1"/>
          <p:nvPr/>
        </p:nvSpPr>
        <p:spPr>
          <a:xfrm>
            <a:off x="327349" y="136525"/>
            <a:ext cx="10905066" cy="491652"/>
          </a:xfrm>
          <a:prstGeom prst="rect">
            <a:avLst/>
          </a:prstGeom>
        </p:spPr>
        <p:txBody>
          <a:bodyPr vert="horz" lIns="91440" tIns="45720" rIns="91440" bIns="45720" rtlCol="0" anchor="ctr">
            <a:normAutofit fontScale="92500" lnSpcReduction="10000"/>
          </a:bodyPr>
          <a:lstStyle/>
          <a:p>
            <a:pPr>
              <a:lnSpc>
                <a:spcPct val="90000"/>
              </a:lnSpc>
              <a:spcBef>
                <a:spcPct val="0"/>
              </a:spcBef>
              <a:spcAft>
                <a:spcPts val="1000"/>
              </a:spcAft>
              <a:tabLst>
                <a:tab pos="466725" algn="l"/>
                <a:tab pos="723900" algn="l"/>
              </a:tabLst>
            </a:pPr>
            <a:r>
              <a:rPr lang="en-US" sz="3200" b="1" dirty="0">
                <a:effectLst/>
                <a:latin typeface="+mj-lt"/>
                <a:ea typeface="+mj-ea"/>
                <a:cs typeface="+mj-cs"/>
              </a:rPr>
              <a:t>1.1 : EVOLUTION DES RECETTES DE FONCTIONNEMENT</a:t>
            </a:r>
          </a:p>
        </p:txBody>
      </p:sp>
      <p:sp>
        <p:nvSpPr>
          <p:cNvPr id="5" name="ZoneTexte 4">
            <a:extLst>
              <a:ext uri="{FF2B5EF4-FFF2-40B4-BE49-F238E27FC236}">
                <a16:creationId xmlns:a16="http://schemas.microsoft.com/office/drawing/2014/main" id="{226A9B0C-4C90-8CB1-F76E-31437F9AF26E}"/>
              </a:ext>
            </a:extLst>
          </p:cNvPr>
          <p:cNvSpPr txBox="1"/>
          <p:nvPr/>
        </p:nvSpPr>
        <p:spPr>
          <a:xfrm>
            <a:off x="435428" y="3429000"/>
            <a:ext cx="11619552" cy="2922355"/>
          </a:xfrm>
          <a:prstGeom prst="rect">
            <a:avLst/>
          </a:prstGeom>
        </p:spPr>
        <p:txBody>
          <a:bodyPr vert="horz" lIns="91440" tIns="45720" rIns="91440" bIns="45720" rtlCol="0">
            <a:noAutofit/>
          </a:bodyPr>
          <a:lstStyle/>
          <a:p>
            <a:pPr>
              <a:spcAft>
                <a:spcPts val="1000"/>
              </a:spcAft>
              <a:tabLst>
                <a:tab pos="466725" algn="l"/>
                <a:tab pos="723900" algn="l"/>
              </a:tabLst>
            </a:pPr>
            <a:r>
              <a:rPr lang="fr-FR" sz="1200" b="1" dirty="0">
                <a:solidFill>
                  <a:srgbClr val="000000"/>
                </a:solidFill>
                <a:effectLst/>
                <a:latin typeface="Calibri Light" panose="020F0302020204030204" pitchFamily="34" charset="0"/>
                <a:ea typeface="Calibri" panose="020F0502020204030204" pitchFamily="34" charset="0"/>
                <a:cs typeface="CenturyGothic"/>
              </a:rPr>
              <a:t>Hors opération d’ordre et avec une fiscalité stable, les recettes réelles de fonctionnement sont </a:t>
            </a:r>
            <a:r>
              <a:rPr lang="fr-FR" sz="1200" b="1" dirty="0">
                <a:solidFill>
                  <a:srgbClr val="000000"/>
                </a:solidFill>
                <a:latin typeface="Calibri Light" panose="020F0302020204030204" pitchFamily="34" charset="0"/>
                <a:ea typeface="Calibri" panose="020F0502020204030204" pitchFamily="34" charset="0"/>
                <a:cs typeface="CenturyGothic"/>
              </a:rPr>
              <a:t>à la augmentation </a:t>
            </a:r>
            <a:r>
              <a:rPr lang="fr-FR" sz="1200" b="1" dirty="0">
                <a:solidFill>
                  <a:srgbClr val="000000"/>
                </a:solidFill>
                <a:effectLst/>
                <a:latin typeface="Calibri Light" panose="020F0302020204030204" pitchFamily="34" charset="0"/>
                <a:ea typeface="Calibri" panose="020F0502020204030204" pitchFamily="34" charset="0"/>
                <a:cs typeface="CenturyGothic"/>
              </a:rPr>
              <a:t>de 2</a:t>
            </a:r>
            <a:r>
              <a:rPr lang="fr-FR" sz="1200" b="1" dirty="0">
                <a:solidFill>
                  <a:srgbClr val="000000"/>
                </a:solidFill>
                <a:latin typeface="Calibri Light" panose="020F0302020204030204" pitchFamily="34" charset="0"/>
                <a:ea typeface="Calibri" panose="020F0502020204030204" pitchFamily="34" charset="0"/>
                <a:cs typeface="CenturyGothic"/>
              </a:rPr>
              <a:t> </a:t>
            </a:r>
            <a:r>
              <a:rPr lang="fr-FR" sz="1200" b="1" dirty="0">
                <a:solidFill>
                  <a:srgbClr val="000000"/>
                </a:solidFill>
                <a:effectLst/>
                <a:latin typeface="Calibri Light" panose="020F0302020204030204" pitchFamily="34" charset="0"/>
                <a:ea typeface="Calibri" panose="020F0502020204030204" pitchFamily="34" charset="0"/>
                <a:cs typeface="CenturyGothic"/>
              </a:rPr>
              <a:t>% entre 2023 et 2024 soit 299 484,19€. </a:t>
            </a:r>
          </a:p>
          <a:p>
            <a:pPr>
              <a:lnSpc>
                <a:spcPct val="115000"/>
              </a:lnSpc>
              <a:tabLst>
                <a:tab pos="466725" algn="l"/>
                <a:tab pos="723900" algn="l"/>
              </a:tabLst>
            </a:pPr>
            <a:r>
              <a:rPr lang="fr-FR" sz="1200" b="1" dirty="0">
                <a:solidFill>
                  <a:srgbClr val="000000"/>
                </a:solidFill>
                <a:latin typeface="Calibri Light" panose="020F0302020204030204" pitchFamily="34" charset="0"/>
                <a:ea typeface="Calibri" panose="020F0502020204030204" pitchFamily="34" charset="0"/>
                <a:cs typeface="CenturyGothic"/>
              </a:rPr>
              <a:t>C</a:t>
            </a:r>
            <a:r>
              <a:rPr lang="fr-FR" sz="1200" b="1" dirty="0">
                <a:solidFill>
                  <a:srgbClr val="000000"/>
                </a:solidFill>
                <a:latin typeface="Calibri Light" panose="020F0302020204030204" pitchFamily="34" charset="0"/>
              </a:rPr>
              <a:t>ette augmentation s’explique notamment par la différence entre l’augmentation…</a:t>
            </a:r>
          </a:p>
          <a:p>
            <a:pPr>
              <a:lnSpc>
                <a:spcPct val="115000"/>
              </a:lnSpc>
              <a:tabLst>
                <a:tab pos="466725" algn="l"/>
                <a:tab pos="723900" algn="l"/>
              </a:tabLst>
            </a:pPr>
            <a:endParaRPr lang="fr-FR" sz="1200" b="1" dirty="0">
              <a:solidFill>
                <a:srgbClr val="000000"/>
              </a:solidFill>
              <a:latin typeface="Calibri Light" panose="020F0302020204030204" pitchFamily="34" charset="0"/>
            </a:endParaRPr>
          </a:p>
          <a:p>
            <a:pPr marL="342900" indent="-342900">
              <a:lnSpc>
                <a:spcPct val="115000"/>
              </a:lnSpc>
              <a:buFont typeface="Symbol" panose="05050102010706020507" pitchFamily="18" charset="2"/>
              <a:buChar char="-"/>
              <a:tabLst>
                <a:tab pos="466725" algn="l"/>
                <a:tab pos="723900" algn="l"/>
              </a:tabLst>
            </a:pPr>
            <a:r>
              <a:rPr lang="fr-FR" sz="1200" b="1" dirty="0">
                <a:solidFill>
                  <a:srgbClr val="000000"/>
                </a:solidFill>
                <a:latin typeface="Calibri Light" panose="020F0302020204030204" pitchFamily="34" charset="0"/>
              </a:rPr>
              <a:t>de 24 % des prestations de services </a:t>
            </a:r>
            <a:r>
              <a:rPr lang="fr-FR" sz="1200" dirty="0">
                <a:solidFill>
                  <a:srgbClr val="000000"/>
                </a:solidFill>
                <a:latin typeface="Calibri Light" panose="020F0302020204030204" pitchFamily="34" charset="0"/>
              </a:rPr>
              <a:t>(+ 31 097,42 €) principalement lié à l’évolution de la  programmation culturelle </a:t>
            </a:r>
          </a:p>
          <a:p>
            <a:pPr marL="342900" indent="-342900">
              <a:lnSpc>
                <a:spcPct val="115000"/>
              </a:lnSpc>
              <a:buFont typeface="Symbol" panose="05050102010706020507" pitchFamily="18" charset="2"/>
              <a:buChar char="-"/>
              <a:tabLst>
                <a:tab pos="466725" algn="l"/>
                <a:tab pos="723900" algn="l"/>
              </a:tabLst>
            </a:pPr>
            <a:r>
              <a:rPr lang="fr-FR" sz="1200" b="1" dirty="0">
                <a:solidFill>
                  <a:srgbClr val="000000"/>
                </a:solidFill>
                <a:latin typeface="Calibri Light" panose="020F0302020204030204" pitchFamily="34" charset="0"/>
              </a:rPr>
              <a:t>de 2 % de la fiscalité locale </a:t>
            </a:r>
            <a:r>
              <a:rPr lang="fr-FR" sz="1200" dirty="0">
                <a:solidFill>
                  <a:srgbClr val="000000"/>
                </a:solidFill>
                <a:latin typeface="Calibri Light" panose="020F0302020204030204" pitchFamily="34" charset="0"/>
              </a:rPr>
              <a:t>(+ 80 860,14€ ), conséquence de la revalorisation des bases de la taxe foncière sur les propriétés bâties. </a:t>
            </a:r>
          </a:p>
          <a:p>
            <a:pPr marL="342900" indent="-342900">
              <a:lnSpc>
                <a:spcPct val="115000"/>
              </a:lnSpc>
              <a:buFont typeface="Symbol" panose="05050102010706020507" pitchFamily="18" charset="2"/>
              <a:buChar char="-"/>
              <a:tabLst>
                <a:tab pos="466725" algn="l"/>
                <a:tab pos="723900" algn="l"/>
              </a:tabLst>
            </a:pPr>
            <a:r>
              <a:rPr lang="fr-FR" sz="1200" b="1" dirty="0">
                <a:solidFill>
                  <a:srgbClr val="000000"/>
                </a:solidFill>
                <a:latin typeface="Calibri Light" panose="020F0302020204030204" pitchFamily="34" charset="0"/>
              </a:rPr>
              <a:t>de 72 % des autres produits de gestion courante </a:t>
            </a:r>
            <a:r>
              <a:rPr lang="fr-FR" sz="1200" dirty="0">
                <a:solidFill>
                  <a:srgbClr val="000000"/>
                </a:solidFill>
                <a:latin typeface="Calibri Light" panose="020F0302020204030204" pitchFamily="34" charset="0"/>
              </a:rPr>
              <a:t>(+ 404 2207,24 €) s’explique par le transfert à ce chapitre de certaines recettes comme le reversement d’une partie de l’excédent du budget annexe Bâtiment centre-ville florentine et le remboursement des charges de personnel du budget centre social Florentine .</a:t>
            </a:r>
          </a:p>
          <a:p>
            <a:pPr marL="342900" indent="-342900">
              <a:lnSpc>
                <a:spcPct val="115000"/>
              </a:lnSpc>
              <a:buFont typeface="Symbol" panose="05050102010706020507" pitchFamily="18" charset="2"/>
              <a:buChar char="-"/>
              <a:tabLst>
                <a:tab pos="466725" algn="l"/>
                <a:tab pos="723900" algn="l"/>
              </a:tabLst>
            </a:pPr>
            <a:endParaRPr lang="fr-FR" sz="900" dirty="0">
              <a:solidFill>
                <a:srgbClr val="000000"/>
              </a:solidFill>
              <a:latin typeface="Calibri Light" panose="020F0302020204030204" pitchFamily="34" charset="0"/>
            </a:endParaRPr>
          </a:p>
          <a:p>
            <a:pPr>
              <a:lnSpc>
                <a:spcPct val="115000"/>
              </a:lnSpc>
              <a:tabLst>
                <a:tab pos="466725" algn="l"/>
                <a:tab pos="723900" algn="l"/>
              </a:tabLst>
            </a:pPr>
            <a:r>
              <a:rPr lang="fr-FR" sz="1200" b="1" dirty="0">
                <a:solidFill>
                  <a:srgbClr val="000000"/>
                </a:solidFill>
                <a:latin typeface="Calibri Light" panose="020F0302020204030204" pitchFamily="34" charset="0"/>
                <a:ea typeface="Calibri" panose="020F0502020204030204" pitchFamily="34" charset="0"/>
                <a:cs typeface="CenturyGothic"/>
              </a:rPr>
              <a:t>…e</a:t>
            </a:r>
            <a:r>
              <a:rPr lang="fr-FR" sz="1200" b="1" dirty="0">
                <a:solidFill>
                  <a:srgbClr val="000000"/>
                </a:solidFill>
                <a:effectLst/>
                <a:latin typeface="Calibri Light" panose="020F0302020204030204" pitchFamily="34" charset="0"/>
                <a:ea typeface="Calibri" panose="020F0502020204030204" pitchFamily="34" charset="0"/>
                <a:cs typeface="CenturyGothic"/>
              </a:rPr>
              <a:t>t la diminution </a:t>
            </a:r>
            <a:endParaRPr lang="fr-FR" sz="1200" dirty="0">
              <a:solidFill>
                <a:srgbClr val="000000"/>
              </a:solidFill>
              <a:latin typeface="Calibri Light" panose="020F0302020204030204" pitchFamily="34" charset="0"/>
            </a:endParaRPr>
          </a:p>
          <a:p>
            <a:pPr marL="342900" indent="-342900" algn="just">
              <a:lnSpc>
                <a:spcPct val="115000"/>
              </a:lnSpc>
              <a:buFont typeface="Symbol" panose="05050102010706020507" pitchFamily="18" charset="2"/>
              <a:buChar char="-"/>
              <a:tabLst>
                <a:tab pos="466725" algn="l"/>
                <a:tab pos="723900" algn="l"/>
              </a:tabLst>
            </a:pPr>
            <a:r>
              <a:rPr lang="fr-FR" sz="1200" b="1" dirty="0">
                <a:solidFill>
                  <a:srgbClr val="000000"/>
                </a:solidFill>
                <a:latin typeface="Calibri Light" panose="020F0302020204030204" pitchFamily="34" charset="0"/>
              </a:rPr>
              <a:t>de 21 % des atténuations de charges </a:t>
            </a:r>
            <a:r>
              <a:rPr lang="fr-FR" sz="1200" dirty="0">
                <a:solidFill>
                  <a:srgbClr val="000000"/>
                </a:solidFill>
                <a:latin typeface="Calibri Light" panose="020F0302020204030204" pitchFamily="34" charset="0"/>
              </a:rPr>
              <a:t>(- 49 344 €) , cette recette est liée aux différents arrêts maladie .</a:t>
            </a:r>
          </a:p>
          <a:p>
            <a:pPr marL="342900" indent="-342900" algn="just">
              <a:lnSpc>
                <a:spcPct val="115000"/>
              </a:lnSpc>
              <a:buFont typeface="Symbol" panose="05050102010706020507" pitchFamily="18" charset="2"/>
              <a:buChar char="-"/>
              <a:tabLst>
                <a:tab pos="466725" algn="l"/>
                <a:tab pos="723900" algn="l"/>
              </a:tabLst>
            </a:pPr>
            <a:r>
              <a:rPr lang="fr-FR" sz="1200" b="1" dirty="0">
                <a:solidFill>
                  <a:srgbClr val="000000"/>
                </a:solidFill>
                <a:latin typeface="Calibri Light" panose="020F0302020204030204" pitchFamily="34" charset="0"/>
              </a:rPr>
              <a:t>de 2 % des dotations et subventions </a:t>
            </a:r>
            <a:r>
              <a:rPr lang="fr-FR" sz="1200" dirty="0">
                <a:solidFill>
                  <a:srgbClr val="000000"/>
                </a:solidFill>
                <a:latin typeface="Calibri Light" panose="020F0302020204030204" pitchFamily="34" charset="0"/>
              </a:rPr>
              <a:t>( -58 164,05€) , principalement dû à une régularisation de subventions CAF de 2021 perçue sur 2023.</a:t>
            </a:r>
          </a:p>
          <a:p>
            <a:pPr marL="342900" indent="-342900" algn="just">
              <a:lnSpc>
                <a:spcPct val="115000"/>
              </a:lnSpc>
              <a:buFont typeface="Symbol" panose="05050102010706020507" pitchFamily="18" charset="2"/>
              <a:buChar char="-"/>
              <a:tabLst>
                <a:tab pos="466725" algn="l"/>
                <a:tab pos="723900" algn="l"/>
              </a:tabLst>
            </a:pPr>
            <a:r>
              <a:rPr lang="fr-FR" sz="1200" b="1" dirty="0">
                <a:solidFill>
                  <a:srgbClr val="000000"/>
                </a:solidFill>
                <a:latin typeface="Calibri Light" panose="020F0302020204030204" pitchFamily="34" charset="0"/>
              </a:rPr>
              <a:t>de 14 % des produits exceptionnels </a:t>
            </a:r>
            <a:r>
              <a:rPr lang="fr-FR" sz="1200" dirty="0">
                <a:solidFill>
                  <a:srgbClr val="000000"/>
                </a:solidFill>
                <a:latin typeface="Calibri Light" panose="020F0302020204030204" pitchFamily="34" charset="0"/>
              </a:rPr>
              <a:t>(- 103 303,57 €) La diminution s’explique l’inscription d’un montant de cession à hauteur de 625 881,60 € et par le transfert de certaines recettes au chapitre autres produits de gestion courante conséquence du  passage à la M57 .</a:t>
            </a:r>
          </a:p>
          <a:p>
            <a:pPr marL="342900" indent="-342900" algn="just">
              <a:lnSpc>
                <a:spcPct val="115000"/>
              </a:lnSpc>
              <a:buFont typeface="Symbol" panose="05050102010706020507" pitchFamily="18" charset="2"/>
              <a:buChar char="-"/>
              <a:tabLst>
                <a:tab pos="466725" algn="l"/>
                <a:tab pos="723900" algn="l"/>
              </a:tabLst>
            </a:pPr>
            <a:endParaRPr lang="fr-FR" sz="1200" dirty="0">
              <a:solidFill>
                <a:srgbClr val="000000"/>
              </a:solidFill>
              <a:latin typeface="Calibri Light" panose="020F0302020204030204" pitchFamily="34" charset="0"/>
            </a:endParaRPr>
          </a:p>
        </p:txBody>
      </p:sp>
      <p:sp>
        <p:nvSpPr>
          <p:cNvPr id="2" name="Espace réservé du numéro de diapositive 1">
            <a:extLst>
              <a:ext uri="{FF2B5EF4-FFF2-40B4-BE49-F238E27FC236}">
                <a16:creationId xmlns:a16="http://schemas.microsoft.com/office/drawing/2014/main" id="{A8905599-C9D8-4185-9FBE-85D3C805FE77}"/>
              </a:ext>
            </a:extLst>
          </p:cNvPr>
          <p:cNvSpPr>
            <a:spLocks noGrp="1"/>
          </p:cNvSpPr>
          <p:nvPr>
            <p:ph type="sldNum" sz="quarter" idx="12"/>
          </p:nvPr>
        </p:nvSpPr>
        <p:spPr>
          <a:xfrm>
            <a:off x="8805333" y="6356350"/>
            <a:ext cx="2743200" cy="365125"/>
          </a:xfrm>
        </p:spPr>
        <p:txBody>
          <a:bodyPr vert="horz" lIns="91440" tIns="45720" rIns="91440" bIns="45720" rtlCol="0" anchor="ctr">
            <a:normAutofit/>
          </a:bodyPr>
          <a:lstStyle/>
          <a:p>
            <a:pPr>
              <a:spcAft>
                <a:spcPts val="600"/>
              </a:spcAft>
              <a:defRPr/>
            </a:pPr>
            <a:fld id="{19D5A695-5240-47A0-8B1A-81884B776A59}" type="slidenum">
              <a:rPr lang="en-US" smtClean="0"/>
              <a:pPr>
                <a:spcAft>
                  <a:spcPts val="600"/>
                </a:spcAft>
                <a:defRPr/>
              </a:pPr>
              <a:t>6</a:t>
            </a:fld>
            <a:endParaRPr lang="en-US" dirty="0"/>
          </a:p>
        </p:txBody>
      </p:sp>
      <p:pic>
        <p:nvPicPr>
          <p:cNvPr id="9" name="Image 8">
            <a:extLst>
              <a:ext uri="{FF2B5EF4-FFF2-40B4-BE49-F238E27FC236}">
                <a16:creationId xmlns:a16="http://schemas.microsoft.com/office/drawing/2014/main" id="{82D1E262-EB84-D393-DE9F-B923B5A71C83}"/>
              </a:ext>
            </a:extLst>
          </p:cNvPr>
          <p:cNvPicPr>
            <a:picLocks noChangeAspect="1"/>
          </p:cNvPicPr>
          <p:nvPr/>
        </p:nvPicPr>
        <p:blipFill>
          <a:blip r:embed="rId3"/>
          <a:stretch>
            <a:fillRect/>
          </a:stretch>
        </p:blipFill>
        <p:spPr>
          <a:xfrm>
            <a:off x="577049" y="521553"/>
            <a:ext cx="10305085" cy="2907447"/>
          </a:xfrm>
          <a:prstGeom prst="rect">
            <a:avLst/>
          </a:prstGeom>
        </p:spPr>
      </p:pic>
      <p:pic>
        <p:nvPicPr>
          <p:cNvPr id="4" name="Image 3">
            <a:hlinkClick r:id="rId4"/>
            <a:extLst>
              <a:ext uri="{FF2B5EF4-FFF2-40B4-BE49-F238E27FC236}">
                <a16:creationId xmlns:a16="http://schemas.microsoft.com/office/drawing/2014/main" id="{76CF6FA3-33E4-A637-AF91-1880B532AAAC}"/>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35428" y="6336447"/>
            <a:ext cx="2279970" cy="385028"/>
          </a:xfrm>
          <a:prstGeom prst="rect">
            <a:avLst/>
          </a:prstGeom>
          <a:noFill/>
          <a:ln>
            <a:noFill/>
          </a:ln>
        </p:spPr>
      </p:pic>
    </p:spTree>
    <p:extLst>
      <p:ext uri="{BB962C8B-B14F-4D97-AF65-F5344CB8AC3E}">
        <p14:creationId xmlns:p14="http://schemas.microsoft.com/office/powerpoint/2010/main" val="3075775139"/>
      </p:ext>
    </p:extLst>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oneTexte 5">
            <a:extLst>
              <a:ext uri="{FF2B5EF4-FFF2-40B4-BE49-F238E27FC236}">
                <a16:creationId xmlns:a16="http://schemas.microsoft.com/office/drawing/2014/main" id="{7C0AFB60-4F39-8E4F-BD75-F4D6BF68128C}"/>
              </a:ext>
            </a:extLst>
          </p:cNvPr>
          <p:cNvSpPr txBox="1"/>
          <p:nvPr/>
        </p:nvSpPr>
        <p:spPr>
          <a:xfrm>
            <a:off x="344465" y="507386"/>
            <a:ext cx="10905066" cy="491652"/>
          </a:xfrm>
          <a:prstGeom prst="rect">
            <a:avLst/>
          </a:prstGeom>
        </p:spPr>
        <p:txBody>
          <a:bodyPr vert="horz" lIns="91440" tIns="45720" rIns="91440" bIns="45720" rtlCol="0" anchor="ctr">
            <a:normAutofit fontScale="92500" lnSpcReduction="10000"/>
          </a:bodyPr>
          <a:lstStyle/>
          <a:p>
            <a:pPr algn="ctr">
              <a:lnSpc>
                <a:spcPct val="90000"/>
              </a:lnSpc>
              <a:spcBef>
                <a:spcPct val="0"/>
              </a:spcBef>
              <a:spcAft>
                <a:spcPts val="1000"/>
              </a:spcAft>
              <a:tabLst>
                <a:tab pos="466725" algn="l"/>
                <a:tab pos="723900" algn="l"/>
              </a:tabLst>
            </a:pPr>
            <a:r>
              <a:rPr lang="en-US" sz="3200" b="1" dirty="0">
                <a:latin typeface="+mj-lt"/>
                <a:ea typeface="+mj-ea"/>
                <a:cs typeface="+mj-cs"/>
              </a:rPr>
              <a:t>ZOOM SUR L’EVOLUTION DES DOTATIONS DE L ETAT DEPUIS 2019</a:t>
            </a:r>
            <a:endParaRPr lang="en-US" sz="3200" b="1" dirty="0">
              <a:effectLst/>
              <a:latin typeface="+mj-lt"/>
              <a:ea typeface="+mj-ea"/>
              <a:cs typeface="+mj-cs"/>
            </a:endParaRPr>
          </a:p>
        </p:txBody>
      </p:sp>
      <p:sp>
        <p:nvSpPr>
          <p:cNvPr id="5" name="ZoneTexte 4">
            <a:extLst>
              <a:ext uri="{FF2B5EF4-FFF2-40B4-BE49-F238E27FC236}">
                <a16:creationId xmlns:a16="http://schemas.microsoft.com/office/drawing/2014/main" id="{226A9B0C-4C90-8CB1-F76E-31437F9AF26E}"/>
              </a:ext>
            </a:extLst>
          </p:cNvPr>
          <p:cNvSpPr txBox="1"/>
          <p:nvPr/>
        </p:nvSpPr>
        <p:spPr>
          <a:xfrm>
            <a:off x="661477" y="3125589"/>
            <a:ext cx="10271042" cy="3112765"/>
          </a:xfrm>
          <a:prstGeom prst="rect">
            <a:avLst/>
          </a:prstGeom>
        </p:spPr>
        <p:txBody>
          <a:bodyPr vert="horz" lIns="91440" tIns="45720" rIns="91440" bIns="45720" rtlCol="0">
            <a:noAutofit/>
          </a:bodyPr>
          <a:lstStyle/>
          <a:p>
            <a:pPr>
              <a:lnSpc>
                <a:spcPct val="115000"/>
              </a:lnSpc>
            </a:pPr>
            <a:endParaRPr lang="fr-FR" sz="1200" b="1" dirty="0">
              <a:solidFill>
                <a:srgbClr val="000000"/>
              </a:solidFill>
              <a:latin typeface="Calibri Light" panose="020F0302020204030204" pitchFamily="34" charset="0"/>
            </a:endParaRPr>
          </a:p>
        </p:txBody>
      </p:sp>
      <p:sp>
        <p:nvSpPr>
          <p:cNvPr id="2" name="Espace réservé du numéro de diapositive 1">
            <a:extLst>
              <a:ext uri="{FF2B5EF4-FFF2-40B4-BE49-F238E27FC236}">
                <a16:creationId xmlns:a16="http://schemas.microsoft.com/office/drawing/2014/main" id="{A8905599-C9D8-4185-9FBE-85D3C805FE77}"/>
              </a:ext>
            </a:extLst>
          </p:cNvPr>
          <p:cNvSpPr>
            <a:spLocks noGrp="1"/>
          </p:cNvSpPr>
          <p:nvPr>
            <p:ph type="sldNum" sz="quarter" idx="12"/>
          </p:nvPr>
        </p:nvSpPr>
        <p:spPr>
          <a:xfrm>
            <a:off x="8805333" y="6356350"/>
            <a:ext cx="2743200" cy="365125"/>
          </a:xfrm>
        </p:spPr>
        <p:txBody>
          <a:bodyPr vert="horz" lIns="91440" tIns="45720" rIns="91440" bIns="45720" rtlCol="0" anchor="ctr">
            <a:normAutofit/>
          </a:bodyPr>
          <a:lstStyle/>
          <a:p>
            <a:pPr>
              <a:spcAft>
                <a:spcPts val="600"/>
              </a:spcAft>
              <a:defRPr/>
            </a:pPr>
            <a:fld id="{19D5A695-5240-47A0-8B1A-81884B776A59}" type="slidenum">
              <a:rPr lang="en-US"/>
              <a:pPr>
                <a:spcAft>
                  <a:spcPts val="600"/>
                </a:spcAft>
                <a:defRPr/>
              </a:pPr>
              <a:t>7</a:t>
            </a:fld>
            <a:endParaRPr lang="en-US" dirty="0"/>
          </a:p>
        </p:txBody>
      </p:sp>
      <p:pic>
        <p:nvPicPr>
          <p:cNvPr id="3" name="Image 2">
            <a:extLst>
              <a:ext uri="{FF2B5EF4-FFF2-40B4-BE49-F238E27FC236}">
                <a16:creationId xmlns:a16="http://schemas.microsoft.com/office/drawing/2014/main" id="{03EF4FC3-6981-1FC4-016A-46F80A3E9AE0}"/>
              </a:ext>
            </a:extLst>
          </p:cNvPr>
          <p:cNvPicPr>
            <a:picLocks noChangeAspect="1"/>
          </p:cNvPicPr>
          <p:nvPr/>
        </p:nvPicPr>
        <p:blipFill>
          <a:blip r:embed="rId3"/>
          <a:stretch>
            <a:fillRect/>
          </a:stretch>
        </p:blipFill>
        <p:spPr>
          <a:xfrm>
            <a:off x="1414416" y="1205956"/>
            <a:ext cx="8972550" cy="1647825"/>
          </a:xfrm>
          <a:prstGeom prst="rect">
            <a:avLst/>
          </a:prstGeom>
        </p:spPr>
      </p:pic>
      <p:pic>
        <p:nvPicPr>
          <p:cNvPr id="9" name="Image 8">
            <a:hlinkClick r:id="rId4"/>
            <a:extLst>
              <a:ext uri="{FF2B5EF4-FFF2-40B4-BE49-F238E27FC236}">
                <a16:creationId xmlns:a16="http://schemas.microsoft.com/office/drawing/2014/main" id="{E5D210D3-05CC-AE55-C7B4-CE100D99673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10118" y="6226573"/>
            <a:ext cx="2172792" cy="366928"/>
          </a:xfrm>
          <a:prstGeom prst="rect">
            <a:avLst/>
          </a:prstGeom>
          <a:noFill/>
          <a:ln>
            <a:noFill/>
          </a:ln>
        </p:spPr>
      </p:pic>
    </p:spTree>
    <p:extLst>
      <p:ext uri="{BB962C8B-B14F-4D97-AF65-F5344CB8AC3E}">
        <p14:creationId xmlns:p14="http://schemas.microsoft.com/office/powerpoint/2010/main" val="2306366178"/>
      </p:ext>
    </p:extLst>
  </p:cSld>
  <p:clrMapOvr>
    <a:masterClrMapping/>
  </p:clrMapOvr>
  <p:transition spd="slow">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oneTexte 5">
            <a:extLst>
              <a:ext uri="{FF2B5EF4-FFF2-40B4-BE49-F238E27FC236}">
                <a16:creationId xmlns:a16="http://schemas.microsoft.com/office/drawing/2014/main" id="{7C0AFB60-4F39-8E4F-BD75-F4D6BF68128C}"/>
              </a:ext>
            </a:extLst>
          </p:cNvPr>
          <p:cNvSpPr txBox="1"/>
          <p:nvPr/>
        </p:nvSpPr>
        <p:spPr>
          <a:xfrm>
            <a:off x="291199" y="158109"/>
            <a:ext cx="10905066" cy="491652"/>
          </a:xfrm>
          <a:prstGeom prst="rect">
            <a:avLst/>
          </a:prstGeom>
        </p:spPr>
        <p:txBody>
          <a:bodyPr vert="horz" lIns="91440" tIns="45720" rIns="91440" bIns="45720" rtlCol="0" anchor="ctr">
            <a:normAutofit fontScale="92500" lnSpcReduction="10000"/>
          </a:bodyPr>
          <a:lstStyle/>
          <a:p>
            <a:pPr>
              <a:lnSpc>
                <a:spcPct val="90000"/>
              </a:lnSpc>
              <a:spcBef>
                <a:spcPct val="0"/>
              </a:spcBef>
              <a:spcAft>
                <a:spcPts val="1000"/>
              </a:spcAft>
              <a:tabLst>
                <a:tab pos="466725" algn="l"/>
                <a:tab pos="723900" algn="l"/>
              </a:tabLst>
            </a:pPr>
            <a:r>
              <a:rPr lang="en-US" sz="3200" b="1" dirty="0">
                <a:latin typeface="+mj-lt"/>
                <a:ea typeface="+mj-ea"/>
                <a:cs typeface="+mj-cs"/>
              </a:rPr>
              <a:t>1.2: EVOLUTION DES DEPENSES</a:t>
            </a:r>
            <a:r>
              <a:rPr lang="en-US" sz="3200" b="1" dirty="0">
                <a:effectLst/>
                <a:latin typeface="+mj-lt"/>
                <a:ea typeface="+mj-ea"/>
                <a:cs typeface="+mj-cs"/>
              </a:rPr>
              <a:t> DE FONCTIONNEMENT</a:t>
            </a:r>
          </a:p>
        </p:txBody>
      </p:sp>
      <p:sp>
        <p:nvSpPr>
          <p:cNvPr id="5" name="ZoneTexte 4">
            <a:extLst>
              <a:ext uri="{FF2B5EF4-FFF2-40B4-BE49-F238E27FC236}">
                <a16:creationId xmlns:a16="http://schemas.microsoft.com/office/drawing/2014/main" id="{226A9B0C-4C90-8CB1-F76E-31437F9AF26E}"/>
              </a:ext>
            </a:extLst>
          </p:cNvPr>
          <p:cNvSpPr txBox="1"/>
          <p:nvPr/>
        </p:nvSpPr>
        <p:spPr>
          <a:xfrm>
            <a:off x="435427" y="3341300"/>
            <a:ext cx="10905065" cy="3112765"/>
          </a:xfrm>
          <a:prstGeom prst="rect">
            <a:avLst/>
          </a:prstGeom>
        </p:spPr>
        <p:txBody>
          <a:bodyPr vert="horz" lIns="91440" tIns="45720" rIns="91440" bIns="45720" rtlCol="0">
            <a:noAutofit/>
          </a:bodyPr>
          <a:lstStyle/>
          <a:p>
            <a:pPr>
              <a:lnSpc>
                <a:spcPct val="115000"/>
              </a:lnSpc>
              <a:spcAft>
                <a:spcPts val="1000"/>
              </a:spcAft>
            </a:pPr>
            <a:r>
              <a:rPr lang="fr-FR" sz="1200" b="1" dirty="0">
                <a:solidFill>
                  <a:srgbClr val="000000"/>
                </a:solidFill>
                <a:latin typeface="Calibri Light" panose="020F0302020204030204" pitchFamily="34" charset="0"/>
              </a:rPr>
              <a:t>Hors opération d’ordre, les dépenses de fonctionnement présentent une augmentation de 2 % entre 2023 et 2024 soit 233 504,10  €.</a:t>
            </a:r>
          </a:p>
          <a:p>
            <a:r>
              <a:rPr lang="fr-FR" sz="1200" b="1" dirty="0">
                <a:solidFill>
                  <a:srgbClr val="000000"/>
                </a:solidFill>
                <a:latin typeface="Calibri Light" panose="020F0302020204030204" pitchFamily="34" charset="0"/>
              </a:rPr>
              <a:t>Cette augmentation s’explique notamment par la différence entre l’augmentation…</a:t>
            </a:r>
          </a:p>
          <a:p>
            <a:pPr marL="342900" indent="-342900">
              <a:buFont typeface="Symbol" panose="05050102010706020507" pitchFamily="18" charset="2"/>
              <a:buChar char="-"/>
            </a:pPr>
            <a:endParaRPr lang="fr-FR" sz="1200" b="1" dirty="0">
              <a:solidFill>
                <a:srgbClr val="000000"/>
              </a:solidFill>
              <a:latin typeface="Calibri Light" panose="020F0302020204030204" pitchFamily="34" charset="0"/>
            </a:endParaRPr>
          </a:p>
          <a:p>
            <a:pPr marL="342900" indent="-342900">
              <a:buFont typeface="Symbol" panose="05050102010706020507" pitchFamily="18" charset="2"/>
              <a:buChar char="-"/>
            </a:pPr>
            <a:r>
              <a:rPr lang="fr-FR" sz="1200" b="1" dirty="0">
                <a:solidFill>
                  <a:srgbClr val="000000"/>
                </a:solidFill>
                <a:latin typeface="Calibri Light" panose="020F0302020204030204" pitchFamily="34" charset="0"/>
              </a:rPr>
              <a:t>de 5 % des charges de personnel </a:t>
            </a:r>
            <a:r>
              <a:rPr lang="fr-FR" sz="1200" dirty="0">
                <a:solidFill>
                  <a:srgbClr val="000000"/>
                </a:solidFill>
                <a:latin typeface="Calibri Light" panose="020F0302020204030204" pitchFamily="34" charset="0"/>
              </a:rPr>
              <a:t>(+ 260 988,44 €) conséquence de l’augmentation de la prime d’assurance statutaire, la mise en place des chèques déjeuner, de l’augmentation du point d’indice et de la prime inflation. </a:t>
            </a:r>
          </a:p>
          <a:p>
            <a:pPr marL="342900" indent="-342900">
              <a:buFont typeface="Symbol" panose="05050102010706020507" pitchFamily="18" charset="2"/>
              <a:buChar char="-"/>
            </a:pPr>
            <a:r>
              <a:rPr lang="fr-FR" sz="1200" b="1" dirty="0">
                <a:solidFill>
                  <a:srgbClr val="000000"/>
                </a:solidFill>
                <a:latin typeface="Calibri Light" panose="020F0302020204030204" pitchFamily="34" charset="0"/>
              </a:rPr>
              <a:t>de 4 % des charges financières </a:t>
            </a:r>
            <a:r>
              <a:rPr lang="fr-FR" sz="1200" dirty="0">
                <a:solidFill>
                  <a:srgbClr val="000000"/>
                </a:solidFill>
                <a:latin typeface="Calibri Light" panose="020F0302020204030204" pitchFamily="34" charset="0"/>
              </a:rPr>
              <a:t>( + 41 629,53 € ) , cette évolution s’explique par la souscription fin 2023 de deux emprunts d’un montant total de  2 620 000 € soit un montant d’intérêt sur 2024 de 80 000 € mais également par la souscription d’une ligne de trésorerie auprès d’ARKEA pour venir atténuer le décalage de trésorerie entre le paiement des factures et l’encaissement des recettes d’investissement. </a:t>
            </a:r>
          </a:p>
          <a:p>
            <a:pPr marL="342900" indent="-342900">
              <a:buFont typeface="Symbol" panose="05050102010706020507" pitchFamily="18" charset="2"/>
              <a:buChar char="-"/>
            </a:pPr>
            <a:r>
              <a:rPr lang="fr-FR" sz="1200" b="1" dirty="0">
                <a:solidFill>
                  <a:srgbClr val="000000"/>
                </a:solidFill>
                <a:latin typeface="Calibri Light" panose="020F0302020204030204" pitchFamily="34" charset="0"/>
              </a:rPr>
              <a:t>de 125 % des charges exceptionnelles </a:t>
            </a:r>
            <a:r>
              <a:rPr lang="fr-FR" sz="1200" dirty="0">
                <a:solidFill>
                  <a:srgbClr val="000000"/>
                </a:solidFill>
                <a:latin typeface="Calibri Light" panose="020F0302020204030204" pitchFamily="34" charset="0"/>
              </a:rPr>
              <a:t>( + 15 277,86 € ) qui s’explique par la comptabilisation d’une annulation de titre sur exercice antérieur. </a:t>
            </a:r>
          </a:p>
          <a:p>
            <a:endParaRPr lang="fr-FR" sz="1200" dirty="0">
              <a:solidFill>
                <a:srgbClr val="000000"/>
              </a:solidFill>
              <a:latin typeface="Calibri Light" panose="020F0302020204030204" pitchFamily="34" charset="0"/>
            </a:endParaRPr>
          </a:p>
          <a:p>
            <a:pPr>
              <a:lnSpc>
                <a:spcPct val="115000"/>
              </a:lnSpc>
            </a:pPr>
            <a:r>
              <a:rPr lang="fr-FR" sz="1200" b="1" dirty="0">
                <a:solidFill>
                  <a:srgbClr val="000000"/>
                </a:solidFill>
                <a:latin typeface="Calibri Light" panose="020F0302020204030204" pitchFamily="34" charset="0"/>
              </a:rPr>
              <a:t>…et la diminution </a:t>
            </a:r>
          </a:p>
          <a:p>
            <a:pPr>
              <a:lnSpc>
                <a:spcPct val="115000"/>
              </a:lnSpc>
            </a:pPr>
            <a:endParaRPr lang="fr-FR" sz="1200" b="1" dirty="0">
              <a:solidFill>
                <a:srgbClr val="000000"/>
              </a:solidFill>
              <a:latin typeface="Calibri Light" panose="020F0302020204030204" pitchFamily="34" charset="0"/>
            </a:endParaRPr>
          </a:p>
          <a:p>
            <a:pPr marL="342900" indent="-342900">
              <a:lnSpc>
                <a:spcPct val="115000"/>
              </a:lnSpc>
              <a:buFont typeface="Symbol" panose="05050102010706020507" pitchFamily="18" charset="2"/>
              <a:buChar char="-"/>
            </a:pPr>
            <a:r>
              <a:rPr lang="fr-FR" sz="1200" b="1" dirty="0">
                <a:solidFill>
                  <a:srgbClr val="000000"/>
                </a:solidFill>
                <a:latin typeface="Calibri Light" panose="020F0302020204030204" pitchFamily="34" charset="0"/>
              </a:rPr>
              <a:t>de  1 % des charges à caractère générale </a:t>
            </a:r>
            <a:r>
              <a:rPr lang="fr-FR" sz="1200" dirty="0">
                <a:solidFill>
                  <a:srgbClr val="000000"/>
                </a:solidFill>
                <a:latin typeface="Calibri Light" panose="020F0302020204030204" pitchFamily="34" charset="0"/>
              </a:rPr>
              <a:t>(- 23 088,80 €) , conséquence du  nouvel appel d’offre sur l’électricité </a:t>
            </a:r>
          </a:p>
          <a:p>
            <a:pPr marL="342900" indent="-342900">
              <a:lnSpc>
                <a:spcPct val="115000"/>
              </a:lnSpc>
              <a:buFont typeface="Symbol" panose="05050102010706020507" pitchFamily="18" charset="2"/>
              <a:buChar char="-"/>
            </a:pPr>
            <a:r>
              <a:rPr lang="fr-FR" sz="1200" b="1" dirty="0">
                <a:solidFill>
                  <a:srgbClr val="000000"/>
                </a:solidFill>
                <a:latin typeface="Calibri Light" panose="020F0302020204030204" pitchFamily="34" charset="0"/>
              </a:rPr>
              <a:t>de  3 % des autres charges de gestion </a:t>
            </a:r>
            <a:r>
              <a:rPr lang="fr-FR" sz="1200" dirty="0">
                <a:solidFill>
                  <a:srgbClr val="000000"/>
                </a:solidFill>
                <a:latin typeface="Calibri Light" panose="020F0302020204030204" pitchFamily="34" charset="0"/>
              </a:rPr>
              <a:t>(-62 627,43 €), principalement dû à la diminution de la contribution versé au centre social culturel la Florentine</a:t>
            </a:r>
            <a:endParaRPr lang="fr-FR" sz="1200" b="1" dirty="0">
              <a:solidFill>
                <a:srgbClr val="000000"/>
              </a:solidFill>
              <a:latin typeface="Calibri Light" panose="020F0302020204030204" pitchFamily="34" charset="0"/>
            </a:endParaRPr>
          </a:p>
          <a:p>
            <a:pPr marL="342900" indent="-342900">
              <a:lnSpc>
                <a:spcPct val="115000"/>
              </a:lnSpc>
              <a:buFont typeface="Symbol" panose="05050102010706020507" pitchFamily="18" charset="2"/>
              <a:buChar char="-"/>
            </a:pPr>
            <a:endParaRPr lang="fr-FR" sz="1200" dirty="0">
              <a:solidFill>
                <a:srgbClr val="000000"/>
              </a:solidFill>
              <a:latin typeface="Calibri Light" panose="020F0302020204030204" pitchFamily="34" charset="0"/>
            </a:endParaRPr>
          </a:p>
        </p:txBody>
      </p:sp>
      <p:sp>
        <p:nvSpPr>
          <p:cNvPr id="2" name="Espace réservé du numéro de diapositive 1">
            <a:extLst>
              <a:ext uri="{FF2B5EF4-FFF2-40B4-BE49-F238E27FC236}">
                <a16:creationId xmlns:a16="http://schemas.microsoft.com/office/drawing/2014/main" id="{A8905599-C9D8-4185-9FBE-85D3C805FE77}"/>
              </a:ext>
            </a:extLst>
          </p:cNvPr>
          <p:cNvSpPr>
            <a:spLocks noGrp="1"/>
          </p:cNvSpPr>
          <p:nvPr>
            <p:ph type="sldNum" sz="quarter" idx="12"/>
          </p:nvPr>
        </p:nvSpPr>
        <p:spPr>
          <a:xfrm>
            <a:off x="8805333" y="6356350"/>
            <a:ext cx="2743200" cy="365125"/>
          </a:xfrm>
        </p:spPr>
        <p:txBody>
          <a:bodyPr vert="horz" lIns="91440" tIns="45720" rIns="91440" bIns="45720" rtlCol="0" anchor="ctr">
            <a:normAutofit/>
          </a:bodyPr>
          <a:lstStyle/>
          <a:p>
            <a:pPr>
              <a:spcAft>
                <a:spcPts val="600"/>
              </a:spcAft>
              <a:defRPr/>
            </a:pPr>
            <a:fld id="{19D5A695-5240-47A0-8B1A-81884B776A59}" type="slidenum">
              <a:rPr lang="en-US"/>
              <a:pPr>
                <a:spcAft>
                  <a:spcPts val="600"/>
                </a:spcAft>
                <a:defRPr/>
              </a:pPr>
              <a:t>8</a:t>
            </a:fld>
            <a:endParaRPr lang="en-US" dirty="0"/>
          </a:p>
        </p:txBody>
      </p:sp>
      <p:pic>
        <p:nvPicPr>
          <p:cNvPr id="9" name="Image 8">
            <a:extLst>
              <a:ext uri="{FF2B5EF4-FFF2-40B4-BE49-F238E27FC236}">
                <a16:creationId xmlns:a16="http://schemas.microsoft.com/office/drawing/2014/main" id="{A86F49DB-A623-D1EA-042B-D4D3A9BDA4E8}"/>
              </a:ext>
            </a:extLst>
          </p:cNvPr>
          <p:cNvPicPr>
            <a:picLocks noChangeAspect="1"/>
          </p:cNvPicPr>
          <p:nvPr/>
        </p:nvPicPr>
        <p:blipFill>
          <a:blip r:embed="rId3"/>
          <a:stretch>
            <a:fillRect/>
          </a:stretch>
        </p:blipFill>
        <p:spPr>
          <a:xfrm>
            <a:off x="523781" y="665849"/>
            <a:ext cx="10373699" cy="2633877"/>
          </a:xfrm>
          <a:prstGeom prst="rect">
            <a:avLst/>
          </a:prstGeom>
        </p:spPr>
      </p:pic>
      <p:pic>
        <p:nvPicPr>
          <p:cNvPr id="3" name="Image 2">
            <a:hlinkClick r:id="rId4"/>
            <a:extLst>
              <a:ext uri="{FF2B5EF4-FFF2-40B4-BE49-F238E27FC236}">
                <a16:creationId xmlns:a16="http://schemas.microsoft.com/office/drawing/2014/main" id="{887C78B8-6371-3EA1-D068-AB648CAEE545}"/>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23781" y="6356350"/>
            <a:ext cx="2162113" cy="365125"/>
          </a:xfrm>
          <a:prstGeom prst="rect">
            <a:avLst/>
          </a:prstGeom>
          <a:noFill/>
          <a:ln>
            <a:noFill/>
          </a:ln>
        </p:spPr>
      </p:pic>
    </p:spTree>
    <p:extLst>
      <p:ext uri="{BB962C8B-B14F-4D97-AF65-F5344CB8AC3E}">
        <p14:creationId xmlns:p14="http://schemas.microsoft.com/office/powerpoint/2010/main" val="1329688948"/>
      </p:ext>
    </p:extLst>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38BAE98-B42B-6B72-E98E-0F969F1C4EBF}"/>
              </a:ext>
            </a:extLst>
          </p:cNvPr>
          <p:cNvSpPr>
            <a:spLocks noGrp="1"/>
          </p:cNvSpPr>
          <p:nvPr>
            <p:ph type="title"/>
          </p:nvPr>
        </p:nvSpPr>
        <p:spPr>
          <a:xfrm>
            <a:off x="838200" y="365126"/>
            <a:ext cx="10515600" cy="478254"/>
          </a:xfrm>
        </p:spPr>
        <p:txBody>
          <a:bodyPr>
            <a:normAutofit/>
          </a:bodyPr>
          <a:lstStyle/>
          <a:p>
            <a:pPr algn="ctr">
              <a:lnSpc>
                <a:spcPct val="80000"/>
              </a:lnSpc>
              <a:spcAft>
                <a:spcPts val="1000"/>
              </a:spcAft>
              <a:tabLst>
                <a:tab pos="466725" algn="l"/>
                <a:tab pos="723900" algn="l"/>
              </a:tabLst>
            </a:pPr>
            <a:r>
              <a:rPr lang="fr-FR" sz="3000" b="1" dirty="0"/>
              <a:t>ZOOM SUR L’EVOLUTION DES RESSOURCES HUMAINES DEPUIS 2019</a:t>
            </a:r>
          </a:p>
        </p:txBody>
      </p:sp>
      <p:sp>
        <p:nvSpPr>
          <p:cNvPr id="4" name="Espace réservé du numéro de diapositive 3">
            <a:extLst>
              <a:ext uri="{FF2B5EF4-FFF2-40B4-BE49-F238E27FC236}">
                <a16:creationId xmlns:a16="http://schemas.microsoft.com/office/drawing/2014/main" id="{93E3A4BD-6201-B2ED-4A20-551C169702E0}"/>
              </a:ext>
            </a:extLst>
          </p:cNvPr>
          <p:cNvSpPr>
            <a:spLocks noGrp="1"/>
          </p:cNvSpPr>
          <p:nvPr>
            <p:ph type="sldNum" sz="quarter" idx="12"/>
          </p:nvPr>
        </p:nvSpPr>
        <p:spPr/>
        <p:txBody>
          <a:bodyPr/>
          <a:lstStyle/>
          <a:p>
            <a:fld id="{19D5A695-5240-47A0-8B1A-81884B776A59}" type="slidenum">
              <a:rPr lang="fr-FR" smtClean="0"/>
              <a:t>9</a:t>
            </a:fld>
            <a:endParaRPr lang="fr-FR" dirty="0"/>
          </a:p>
        </p:txBody>
      </p:sp>
      <p:pic>
        <p:nvPicPr>
          <p:cNvPr id="5" name="Image 4">
            <a:hlinkClick r:id="rId2"/>
            <a:extLst>
              <a:ext uri="{FF2B5EF4-FFF2-40B4-BE49-F238E27FC236}">
                <a16:creationId xmlns:a16="http://schemas.microsoft.com/office/drawing/2014/main" id="{E6C918CF-670B-602B-564D-0028C1CD504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24423" y="6234112"/>
            <a:ext cx="2162113" cy="365125"/>
          </a:xfrm>
          <a:prstGeom prst="rect">
            <a:avLst/>
          </a:prstGeom>
          <a:noFill/>
          <a:ln>
            <a:noFill/>
          </a:ln>
        </p:spPr>
      </p:pic>
      <p:pic>
        <p:nvPicPr>
          <p:cNvPr id="6" name="Image 5">
            <a:extLst>
              <a:ext uri="{FF2B5EF4-FFF2-40B4-BE49-F238E27FC236}">
                <a16:creationId xmlns:a16="http://schemas.microsoft.com/office/drawing/2014/main" id="{32CFE116-66AF-9E7F-EB9F-FA6844606DF2}"/>
              </a:ext>
            </a:extLst>
          </p:cNvPr>
          <p:cNvPicPr>
            <a:picLocks noChangeAspect="1"/>
          </p:cNvPicPr>
          <p:nvPr/>
        </p:nvPicPr>
        <p:blipFill>
          <a:blip r:embed="rId4"/>
          <a:stretch>
            <a:fillRect/>
          </a:stretch>
        </p:blipFill>
        <p:spPr>
          <a:xfrm>
            <a:off x="1057275" y="1186752"/>
            <a:ext cx="10077450" cy="1409700"/>
          </a:xfrm>
          <a:prstGeom prst="rect">
            <a:avLst/>
          </a:prstGeom>
        </p:spPr>
      </p:pic>
    </p:spTree>
    <p:extLst>
      <p:ext uri="{BB962C8B-B14F-4D97-AF65-F5344CB8AC3E}">
        <p14:creationId xmlns:p14="http://schemas.microsoft.com/office/powerpoint/2010/main" val="2796674103"/>
      </p:ext>
    </p:extLst>
  </p:cSld>
  <p:clrMapOvr>
    <a:masterClrMapping/>
  </p:clrMapOvr>
</p:sld>
</file>

<file path=ppt/theme/theme1.xml><?xml version="1.0" encoding="utf-8"?>
<a:theme xmlns:a="http://schemas.openxmlformats.org/drawingml/2006/main" name="Office Theme">
  <a:themeElements>
    <a:clrScheme name="Thème Office">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Thème 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AE6F2518-B084-4896-AF52-66CC2144AA26}"/>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emplate/>
  <TotalTime>0</TotalTime>
  <Words>3443</Words>
  <Application>Microsoft Office PowerPoint</Application>
  <PresentationFormat>Grand écran</PresentationFormat>
  <Paragraphs>326</Paragraphs>
  <Slides>31</Slides>
  <Notes>25</Notes>
  <HiddenSlides>0</HiddenSlides>
  <MMClips>0</MMClips>
  <ScaleCrop>false</ScaleCrop>
  <HeadingPairs>
    <vt:vector size="6" baseType="variant">
      <vt:variant>
        <vt:lpstr>Polices utilisées</vt:lpstr>
      </vt:variant>
      <vt:variant>
        <vt:i4>8</vt:i4>
      </vt:variant>
      <vt:variant>
        <vt:lpstr>Thème</vt:lpstr>
      </vt:variant>
      <vt:variant>
        <vt:i4>1</vt:i4>
      </vt:variant>
      <vt:variant>
        <vt:lpstr>Titres des diapositives</vt:lpstr>
      </vt:variant>
      <vt:variant>
        <vt:i4>31</vt:i4>
      </vt:variant>
    </vt:vector>
  </HeadingPairs>
  <TitlesOfParts>
    <vt:vector size="40" baseType="lpstr">
      <vt:lpstr>Arial</vt:lpstr>
      <vt:lpstr>Avenir Next LT Pro</vt:lpstr>
      <vt:lpstr>Calibri</vt:lpstr>
      <vt:lpstr>Calibri Light</vt:lpstr>
      <vt:lpstr>Courier New</vt:lpstr>
      <vt:lpstr>Symbol</vt:lpstr>
      <vt:lpstr>Times New Roman</vt:lpstr>
      <vt:lpstr>Wingdings</vt:lpstr>
      <vt:lpstr>Office Theme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ZOOM SUR L’EVOLUTION DES RESSOURCES HUMAINES DEPUIS 2019</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Hugo Quintana</dc:creator>
  <cp:lastModifiedBy>MORLET, Estelle</cp:lastModifiedBy>
  <cp:revision>523</cp:revision>
  <cp:lastPrinted>2024-11-28T14:22:13Z</cp:lastPrinted>
  <dcterms:created xsi:type="dcterms:W3CDTF">2014-10-09T12:45:36Z</dcterms:created>
  <dcterms:modified xsi:type="dcterms:W3CDTF">2024-12-04T10:47:43Z</dcterms:modified>
</cp:coreProperties>
</file>